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xls" ContentType="application/vnd.ms-excel"/>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2" r:id="rId2"/>
  </p:sldMasterIdLst>
  <p:notesMasterIdLst>
    <p:notesMasterId r:id="rId82"/>
  </p:notesMasterIdLst>
  <p:sldIdLst>
    <p:sldId id="1292" r:id="rId3"/>
    <p:sldId id="1410" r:id="rId4"/>
    <p:sldId id="1371" r:id="rId5"/>
    <p:sldId id="1555" r:id="rId6"/>
    <p:sldId id="1556" r:id="rId7"/>
    <p:sldId id="1557" r:id="rId8"/>
    <p:sldId id="1558" r:id="rId9"/>
    <p:sldId id="1487" r:id="rId10"/>
    <p:sldId id="1488" r:id="rId11"/>
    <p:sldId id="1489" r:id="rId12"/>
    <p:sldId id="1490" r:id="rId13"/>
    <p:sldId id="1491" r:id="rId14"/>
    <p:sldId id="1492" r:id="rId15"/>
    <p:sldId id="1551" r:id="rId16"/>
    <p:sldId id="1494" r:id="rId17"/>
    <p:sldId id="1495" r:id="rId18"/>
    <p:sldId id="1559" r:id="rId19"/>
    <p:sldId id="1561" r:id="rId20"/>
    <p:sldId id="1496" r:id="rId21"/>
    <p:sldId id="1500" r:id="rId22"/>
    <p:sldId id="1562" r:id="rId23"/>
    <p:sldId id="1501" r:id="rId24"/>
    <p:sldId id="1497" r:id="rId25"/>
    <p:sldId id="1499" r:id="rId26"/>
    <p:sldId id="1502" r:id="rId27"/>
    <p:sldId id="1503" r:id="rId28"/>
    <p:sldId id="1504" r:id="rId29"/>
    <p:sldId id="1505" r:id="rId30"/>
    <p:sldId id="1506" r:id="rId31"/>
    <p:sldId id="1507" r:id="rId32"/>
    <p:sldId id="1508" r:id="rId33"/>
    <p:sldId id="1552" r:id="rId34"/>
    <p:sldId id="1510" r:id="rId35"/>
    <p:sldId id="1511" r:id="rId36"/>
    <p:sldId id="1512" r:id="rId37"/>
    <p:sldId id="1513" r:id="rId38"/>
    <p:sldId id="1514" r:id="rId39"/>
    <p:sldId id="1515" r:id="rId40"/>
    <p:sldId id="1516" r:id="rId41"/>
    <p:sldId id="1517" r:id="rId42"/>
    <p:sldId id="1518" r:id="rId43"/>
    <p:sldId id="1519" r:id="rId44"/>
    <p:sldId id="1566" r:id="rId45"/>
    <p:sldId id="1567" r:id="rId46"/>
    <p:sldId id="1565" r:id="rId47"/>
    <p:sldId id="1520" r:id="rId48"/>
    <p:sldId id="1521" r:id="rId49"/>
    <p:sldId id="1522" r:id="rId50"/>
    <p:sldId id="1523" r:id="rId51"/>
    <p:sldId id="1524" r:id="rId52"/>
    <p:sldId id="1525" r:id="rId53"/>
    <p:sldId id="1526" r:id="rId54"/>
    <p:sldId id="1527" r:id="rId55"/>
    <p:sldId id="1528" r:id="rId56"/>
    <p:sldId id="1529" r:id="rId57"/>
    <p:sldId id="1563" r:id="rId58"/>
    <p:sldId id="1553" r:id="rId59"/>
    <p:sldId id="1611" r:id="rId60"/>
    <p:sldId id="1598" r:id="rId61"/>
    <p:sldId id="1614" r:id="rId62"/>
    <p:sldId id="1599" r:id="rId63"/>
    <p:sldId id="1600" r:id="rId64"/>
    <p:sldId id="1601" r:id="rId65"/>
    <p:sldId id="1602" r:id="rId66"/>
    <p:sldId id="1603" r:id="rId67"/>
    <p:sldId id="1604" r:id="rId68"/>
    <p:sldId id="1605" r:id="rId69"/>
    <p:sldId id="1606" r:id="rId70"/>
    <p:sldId id="1607" r:id="rId71"/>
    <p:sldId id="1609" r:id="rId72"/>
    <p:sldId id="1610" r:id="rId73"/>
    <p:sldId id="1613" r:id="rId74"/>
    <p:sldId id="1545" r:id="rId75"/>
    <p:sldId id="1612" r:id="rId76"/>
    <p:sldId id="1546" r:id="rId77"/>
    <p:sldId id="1554" r:id="rId78"/>
    <p:sldId id="1548" r:id="rId79"/>
    <p:sldId id="1549" r:id="rId80"/>
    <p:sldId id="1550" r:id="rId81"/>
  </p:sldIdLst>
  <p:sldSz cx="12192000" cy="6858000"/>
  <p:notesSz cx="7010400" cy="9296400"/>
  <p:defaultTextStyle>
    <a:defPPr>
      <a:defRPr lang="en-US"/>
    </a:defPPr>
    <a:lvl1pPr marL="0" algn="l" defTabSz="457178" rtl="0" eaLnBrk="1" latinLnBrk="0" hangingPunct="1">
      <a:defRPr sz="1900" kern="1200">
        <a:solidFill>
          <a:schemeClr val="tx1"/>
        </a:solidFill>
        <a:latin typeface="+mn-lt"/>
        <a:ea typeface="+mn-ea"/>
        <a:cs typeface="+mn-cs"/>
      </a:defRPr>
    </a:lvl1pPr>
    <a:lvl2pPr marL="457178" algn="l" defTabSz="457178" rtl="0" eaLnBrk="1" latinLnBrk="0" hangingPunct="1">
      <a:defRPr sz="1900" kern="1200">
        <a:solidFill>
          <a:schemeClr val="tx1"/>
        </a:solidFill>
        <a:latin typeface="+mn-lt"/>
        <a:ea typeface="+mn-ea"/>
        <a:cs typeface="+mn-cs"/>
      </a:defRPr>
    </a:lvl2pPr>
    <a:lvl3pPr marL="914354" algn="l" defTabSz="457178" rtl="0" eaLnBrk="1" latinLnBrk="0" hangingPunct="1">
      <a:defRPr sz="1900" kern="1200">
        <a:solidFill>
          <a:schemeClr val="tx1"/>
        </a:solidFill>
        <a:latin typeface="+mn-lt"/>
        <a:ea typeface="+mn-ea"/>
        <a:cs typeface="+mn-cs"/>
      </a:defRPr>
    </a:lvl3pPr>
    <a:lvl4pPr marL="1371532" algn="l" defTabSz="457178" rtl="0" eaLnBrk="1" latinLnBrk="0" hangingPunct="1">
      <a:defRPr sz="1900" kern="1200">
        <a:solidFill>
          <a:schemeClr val="tx1"/>
        </a:solidFill>
        <a:latin typeface="+mn-lt"/>
        <a:ea typeface="+mn-ea"/>
        <a:cs typeface="+mn-cs"/>
      </a:defRPr>
    </a:lvl4pPr>
    <a:lvl5pPr marL="1828709" algn="l" defTabSz="457178" rtl="0" eaLnBrk="1" latinLnBrk="0" hangingPunct="1">
      <a:defRPr sz="1900" kern="1200">
        <a:solidFill>
          <a:schemeClr val="tx1"/>
        </a:solidFill>
        <a:latin typeface="+mn-lt"/>
        <a:ea typeface="+mn-ea"/>
        <a:cs typeface="+mn-cs"/>
      </a:defRPr>
    </a:lvl5pPr>
    <a:lvl6pPr marL="2285886" algn="l" defTabSz="457178" rtl="0" eaLnBrk="1" latinLnBrk="0" hangingPunct="1">
      <a:defRPr sz="1900" kern="1200">
        <a:solidFill>
          <a:schemeClr val="tx1"/>
        </a:solidFill>
        <a:latin typeface="+mn-lt"/>
        <a:ea typeface="+mn-ea"/>
        <a:cs typeface="+mn-cs"/>
      </a:defRPr>
    </a:lvl6pPr>
    <a:lvl7pPr marL="2743062" algn="l" defTabSz="457178" rtl="0" eaLnBrk="1" latinLnBrk="0" hangingPunct="1">
      <a:defRPr sz="1900" kern="1200">
        <a:solidFill>
          <a:schemeClr val="tx1"/>
        </a:solidFill>
        <a:latin typeface="+mn-lt"/>
        <a:ea typeface="+mn-ea"/>
        <a:cs typeface="+mn-cs"/>
      </a:defRPr>
    </a:lvl7pPr>
    <a:lvl8pPr marL="3200240" algn="l" defTabSz="457178" rtl="0" eaLnBrk="1" latinLnBrk="0" hangingPunct="1">
      <a:defRPr sz="1900" kern="1200">
        <a:solidFill>
          <a:schemeClr val="tx1"/>
        </a:solidFill>
        <a:latin typeface="+mn-lt"/>
        <a:ea typeface="+mn-ea"/>
        <a:cs typeface="+mn-cs"/>
      </a:defRPr>
    </a:lvl8pPr>
    <a:lvl9pPr marL="3657418" algn="l" defTabSz="457178"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eqing Liu" initials="XL" lastIdx="3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CDBC"/>
    <a:srgbClr val="008080"/>
    <a:srgbClr val="0033CC"/>
    <a:srgbClr val="0000CC"/>
    <a:srgbClr val="BD582C"/>
    <a:srgbClr val="E48312"/>
    <a:srgbClr val="7F7F7F"/>
    <a:srgbClr val="94A088"/>
    <a:srgbClr val="865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8961" autoAdjust="0"/>
    <p:restoredTop sz="95113" autoAdjust="0"/>
  </p:normalViewPr>
  <p:slideViewPr>
    <p:cSldViewPr snapToGrid="0">
      <p:cViewPr>
        <p:scale>
          <a:sx n="82" d="100"/>
          <a:sy n="82" d="100"/>
        </p:scale>
        <p:origin x="1404" y="642"/>
      </p:cViewPr>
      <p:guideLst>
        <p:guide orient="horz" pos="2160"/>
        <p:guide pos="3840"/>
      </p:guideLst>
    </p:cSldViewPr>
  </p:slideViewPr>
  <p:outlineViewPr>
    <p:cViewPr>
      <p:scale>
        <a:sx n="33" d="100"/>
        <a:sy n="33" d="100"/>
      </p:scale>
      <p:origin x="0" y="-8358"/>
    </p:cViewPr>
    <p:sldLst>
      <p:sld r:id="rId1" collapse="1"/>
      <p:sld r:id="rId2" collapse="1"/>
      <p:sld r:id="rId3" collapse="1"/>
      <p:sld r:id="rId4" collapse="1"/>
      <p:sld r:id="rId5" collapse="1"/>
      <p:sld r:id="rId6" collapse="1"/>
      <p:sld r:id="rId7" collapse="1"/>
    </p:sldLst>
  </p:outlineViewPr>
  <p:notesTextViewPr>
    <p:cViewPr>
      <p:scale>
        <a:sx n="1" d="1"/>
        <a:sy n="1" d="1"/>
      </p:scale>
      <p:origin x="0" y="0"/>
    </p:cViewPr>
  </p:notesTextViewPr>
  <p:sorterViewPr>
    <p:cViewPr varScale="1">
      <p:scale>
        <a:sx n="1" d="1"/>
        <a:sy n="1" d="1"/>
      </p:scale>
      <p:origin x="0" y="-2301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3" Type="http://schemas.openxmlformats.org/officeDocument/2006/relationships/slide" Target="slides/slide17.xml"/><Relationship Id="rId7" Type="http://schemas.openxmlformats.org/officeDocument/2006/relationships/slide" Target="slides/slide23.xml"/><Relationship Id="rId2" Type="http://schemas.openxmlformats.org/officeDocument/2006/relationships/slide" Target="slides/slide16.xml"/><Relationship Id="rId1" Type="http://schemas.openxmlformats.org/officeDocument/2006/relationships/slide" Target="slides/slide15.xml"/><Relationship Id="rId6" Type="http://schemas.openxmlformats.org/officeDocument/2006/relationships/slide" Target="slides/slide22.xml"/><Relationship Id="rId5" Type="http://schemas.openxmlformats.org/officeDocument/2006/relationships/slide" Target="slides/slide21.xml"/><Relationship Id="rId4"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emf"/><Relationship Id="rId1" Type="http://schemas.openxmlformats.org/officeDocument/2006/relationships/image" Target="../media/image8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image" Target="../media/image89.emf"/><Relationship Id="rId5" Type="http://schemas.openxmlformats.org/officeDocument/2006/relationships/image" Target="../media/image84.wmf"/><Relationship Id="rId4" Type="http://schemas.openxmlformats.org/officeDocument/2006/relationships/image" Target="../media/image92.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101.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image" Target="../media/image10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7.wmf"/><Relationship Id="rId1" Type="http://schemas.openxmlformats.org/officeDocument/2006/relationships/image" Target="../media/image10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 Id="rId4" Type="http://schemas.openxmlformats.org/officeDocument/2006/relationships/image" Target="../media/image8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67" tIns="46584" rIns="93167" bIns="46584"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67" tIns="46584" rIns="93167" bIns="46584" rtlCol="0"/>
          <a:lstStyle>
            <a:lvl1pPr algn="r">
              <a:defRPr sz="1200"/>
            </a:lvl1pPr>
          </a:lstStyle>
          <a:p>
            <a:fld id="{F87AF23C-6CAB-4A6A-B3BC-A88F610E0570}" type="datetimeFigureOut">
              <a:rPr lang="en-US" smtClean="0"/>
              <a:t>9/4/2016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7" tIns="46584" rIns="93167" bIns="46584"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67" tIns="46584" rIns="93167" bIns="4658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9"/>
            <a:ext cx="3037840" cy="466433"/>
          </a:xfrm>
          <a:prstGeom prst="rect">
            <a:avLst/>
          </a:prstGeom>
        </p:spPr>
        <p:txBody>
          <a:bodyPr vert="horz" lIns="93167" tIns="46584" rIns="93167" bIns="46584"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9"/>
            <a:ext cx="3037840" cy="466433"/>
          </a:xfrm>
          <a:prstGeom prst="rect">
            <a:avLst/>
          </a:prstGeom>
        </p:spPr>
        <p:txBody>
          <a:bodyPr vert="horz" lIns="93167" tIns="46584" rIns="93167" bIns="46584" rtlCol="0" anchor="b"/>
          <a:lstStyle>
            <a:lvl1pPr algn="r">
              <a:defRPr sz="1200"/>
            </a:lvl1pPr>
          </a:lstStyle>
          <a:p>
            <a:fld id="{A6F8110F-5CB8-4B7A-89C2-96B671E6053B}" type="slidenum">
              <a:rPr lang="en-US" smtClean="0"/>
              <a:t>‹#›</a:t>
            </a:fld>
            <a:endParaRPr lang="en-US"/>
          </a:p>
        </p:txBody>
      </p:sp>
    </p:spTree>
    <p:extLst>
      <p:ext uri="{BB962C8B-B14F-4D97-AF65-F5344CB8AC3E}">
        <p14:creationId xmlns:p14="http://schemas.microsoft.com/office/powerpoint/2010/main" val="1849144875"/>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amazon.com/Visualizing-Data-Explaining-Processing-Environment/dp/0596514557/ref=pd_bbs_sr_3?ie=UTF8&amp;s=books&amp;qid=1226165329&amp;sr=8-3"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www.cs.umd.edu/hcil/treemap-history/"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t>1</a:t>
            </a:fld>
            <a:endParaRPr lang="en-US"/>
          </a:p>
        </p:txBody>
      </p:sp>
    </p:spTree>
    <p:extLst>
      <p:ext uri="{BB962C8B-B14F-4D97-AF65-F5344CB8AC3E}">
        <p14:creationId xmlns:p14="http://schemas.microsoft.com/office/powerpoint/2010/main" val="3051167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E1E230E-4AD5-40B1-BE3E-2B62A0E13469}" type="slidenum">
              <a:rPr lang="en-US" altLang="en-US"/>
              <a:pPr>
                <a:spcBef>
                  <a:spcPct val="0"/>
                </a:spcBef>
              </a:pPr>
              <a:t>10</a:t>
            </a:fld>
            <a:endParaRPr lang="en-US" altLang="en-US"/>
          </a:p>
        </p:txBody>
      </p:sp>
    </p:spTree>
    <p:extLst>
      <p:ext uri="{BB962C8B-B14F-4D97-AF65-F5344CB8AC3E}">
        <p14:creationId xmlns:p14="http://schemas.microsoft.com/office/powerpoint/2010/main" val="601139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DD4C30E-8644-4685-AE37-561BF0C21D59}" type="slidenum">
              <a:rPr lang="en-US" altLang="en-US"/>
              <a:pPr>
                <a:spcBef>
                  <a:spcPct val="0"/>
                </a:spcBef>
              </a:pPr>
              <a:t>11</a:t>
            </a:fld>
            <a:endParaRPr lang="en-US" altLang="en-US"/>
          </a:p>
        </p:txBody>
      </p:sp>
      <p:sp>
        <p:nvSpPr>
          <p:cNvPr id="82947" name="Rectangle 2"/>
          <p:cNvSpPr>
            <a:spLocks noGrp="1" noRot="1" noChangeAspect="1" noChangeArrowheads="1" noTextEdit="1"/>
          </p:cNvSpPr>
          <p:nvPr>
            <p:ph type="sldImg"/>
          </p:nvPr>
        </p:nvSpPr>
        <p:spPr>
          <a:xfrm>
            <a:off x="346075" y="698500"/>
            <a:ext cx="6192838" cy="3484563"/>
          </a:xfrm>
          <a:ln/>
        </p:spPr>
      </p:sp>
      <p:sp>
        <p:nvSpPr>
          <p:cNvPr id="82948"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smtClean="0"/>
          </a:p>
        </p:txBody>
      </p:sp>
    </p:spTree>
    <p:extLst>
      <p:ext uri="{BB962C8B-B14F-4D97-AF65-F5344CB8AC3E}">
        <p14:creationId xmlns:p14="http://schemas.microsoft.com/office/powerpoint/2010/main" val="100135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E515979-15B8-40FE-999C-378DAE3E647C}" type="slidenum">
              <a:rPr lang="en-US" altLang="en-US"/>
              <a:pPr>
                <a:spcBef>
                  <a:spcPct val="0"/>
                </a:spcBef>
              </a:pPr>
              <a:t>12</a:t>
            </a:fld>
            <a:endParaRPr lang="en-US" altLang="en-US"/>
          </a:p>
        </p:txBody>
      </p:sp>
      <p:sp>
        <p:nvSpPr>
          <p:cNvPr id="83971" name="Rectangle 2"/>
          <p:cNvSpPr>
            <a:spLocks noGrp="1" noRot="1" noChangeAspect="1" noChangeArrowheads="1" noTextEdit="1"/>
          </p:cNvSpPr>
          <p:nvPr>
            <p:ph type="sldImg"/>
          </p:nvPr>
        </p:nvSpPr>
        <p:spPr>
          <a:xfrm>
            <a:off x="346075" y="698500"/>
            <a:ext cx="6192838" cy="3484563"/>
          </a:xfrm>
          <a:ln/>
        </p:spPr>
      </p:sp>
      <p:sp>
        <p:nvSpPr>
          <p:cNvPr id="83972"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smtClean="0"/>
          </a:p>
        </p:txBody>
      </p:sp>
    </p:spTree>
    <p:extLst>
      <p:ext uri="{BB962C8B-B14F-4D97-AF65-F5344CB8AC3E}">
        <p14:creationId xmlns:p14="http://schemas.microsoft.com/office/powerpoint/2010/main" val="3307774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45DDDA9-5F3C-4F15-8095-45AACD1E7848}" type="slidenum">
              <a:rPr lang="en-US" altLang="en-US"/>
              <a:pPr>
                <a:spcBef>
                  <a:spcPct val="0"/>
                </a:spcBef>
              </a:pPr>
              <a:t>13</a:t>
            </a:fld>
            <a:endParaRPr lang="en-US" altLang="en-US"/>
          </a:p>
        </p:txBody>
      </p:sp>
      <p:sp>
        <p:nvSpPr>
          <p:cNvPr id="84995" name="Rectangle 2"/>
          <p:cNvSpPr>
            <a:spLocks noGrp="1" noRot="1" noChangeAspect="1" noChangeArrowheads="1" noTextEdit="1"/>
          </p:cNvSpPr>
          <p:nvPr>
            <p:ph type="sldImg"/>
          </p:nvPr>
        </p:nvSpPr>
        <p:spPr>
          <a:xfrm>
            <a:off x="346075" y="698500"/>
            <a:ext cx="6192838" cy="3484563"/>
          </a:xfrm>
          <a:ln/>
        </p:spPr>
      </p:sp>
      <p:sp>
        <p:nvSpPr>
          <p:cNvPr id="84996"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smtClean="0"/>
          </a:p>
        </p:txBody>
      </p:sp>
    </p:spTree>
    <p:extLst>
      <p:ext uri="{BB962C8B-B14F-4D97-AF65-F5344CB8AC3E}">
        <p14:creationId xmlns:p14="http://schemas.microsoft.com/office/powerpoint/2010/main" val="3024516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pPr eaLnBrk="1" hangingPunct="1"/>
              <a:t>14</a:t>
            </a:fld>
            <a:endParaRPr lang="en-US" alt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smtClean="0"/>
          </a:p>
        </p:txBody>
      </p:sp>
    </p:spTree>
    <p:extLst>
      <p:ext uri="{BB962C8B-B14F-4D97-AF65-F5344CB8AC3E}">
        <p14:creationId xmlns:p14="http://schemas.microsoft.com/office/powerpoint/2010/main" val="3841110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2661ED2-B1EC-46F8-953E-02CB7FE315D6}" type="slidenum">
              <a:rPr lang="en-US" altLang="en-US"/>
              <a:pPr>
                <a:spcBef>
                  <a:spcPct val="0"/>
                </a:spcBef>
              </a:pPr>
              <a:t>15</a:t>
            </a:fld>
            <a:endParaRPr lang="en-US" altLang="en-US"/>
          </a:p>
        </p:txBody>
      </p:sp>
      <p:sp>
        <p:nvSpPr>
          <p:cNvPr id="87043" name="Rectangle 2"/>
          <p:cNvSpPr>
            <a:spLocks noGrp="1" noRot="1" noChangeAspect="1" noChangeArrowheads="1" noTextEdit="1"/>
          </p:cNvSpPr>
          <p:nvPr>
            <p:ph type="sldImg"/>
          </p:nvPr>
        </p:nvSpPr>
        <p:spPr>
          <a:xfrm>
            <a:off x="293688" y="677863"/>
            <a:ext cx="6294437" cy="3541712"/>
          </a:xfrm>
          <a:ln/>
        </p:spPr>
      </p:sp>
      <p:sp>
        <p:nvSpPr>
          <p:cNvPr id="87044"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r>
              <a:rPr lang="en-US" altLang="en-US" smtClean="0"/>
              <a:t>Note to self (MK): last part of slide does not clearly match slides that follow</a:t>
            </a:r>
          </a:p>
          <a:p>
            <a:r>
              <a:rPr lang="en-US" altLang="en-US" smtClean="0"/>
              <a:t>Introduction slides: </a:t>
            </a:r>
          </a:p>
          <a:p>
            <a:r>
              <a:rPr lang="en-US" altLang="en-US" smtClean="0"/>
              <a:t>In the current version, we only talk about numeric data.  Can we add some materials about non-numeric data.</a:t>
            </a:r>
          </a:p>
          <a:p>
            <a:endParaRPr lang="en-US" altLang="en-US" smtClean="0"/>
          </a:p>
          <a:p>
            <a:r>
              <a:rPr lang="en-US" altLang="en-US" smtClean="0"/>
              <a:t>   - text statistics, TF/IDF</a:t>
            </a:r>
          </a:p>
          <a:p>
            <a:r>
              <a:rPr lang="en-US" altLang="en-US" smtClean="0"/>
              <a:t>   - visualization of text statistics such as word cloud</a:t>
            </a:r>
          </a:p>
          <a:p>
            <a:r>
              <a:rPr lang="en-US" altLang="en-US" smtClean="0"/>
              <a:t>   - distribution of Internet (IN, SCC, OUT, …)</a:t>
            </a:r>
          </a:p>
          <a:p>
            <a:r>
              <a:rPr lang="en-US" altLang="en-US" smtClean="0"/>
              <a:t>   - visualization of social relationship (e.g., http://renlifang.msra.cn/)</a:t>
            </a:r>
          </a:p>
        </p:txBody>
      </p:sp>
    </p:spTree>
    <p:extLst>
      <p:ext uri="{BB962C8B-B14F-4D97-AF65-F5344CB8AC3E}">
        <p14:creationId xmlns:p14="http://schemas.microsoft.com/office/powerpoint/2010/main" val="156655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16</a:t>
            </a:fld>
            <a:endParaRPr lang="en-US" altLang="en-US"/>
          </a:p>
        </p:txBody>
      </p:sp>
      <p:sp>
        <p:nvSpPr>
          <p:cNvPr id="88067" name="Rectangle 2"/>
          <p:cNvSpPr>
            <a:spLocks noGrp="1" noRot="1" noChangeAspect="1" noChangeArrowheads="1" noTextEdit="1"/>
          </p:cNvSpPr>
          <p:nvPr>
            <p:ph type="sldImg"/>
          </p:nvPr>
        </p:nvSpPr>
        <p:spPr>
          <a:xfrm>
            <a:off x="293688" y="677863"/>
            <a:ext cx="62944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smtClean="0"/>
          </a:p>
        </p:txBody>
      </p:sp>
    </p:spTree>
    <p:extLst>
      <p:ext uri="{BB962C8B-B14F-4D97-AF65-F5344CB8AC3E}">
        <p14:creationId xmlns:p14="http://schemas.microsoft.com/office/powerpoint/2010/main" val="414208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17</a:t>
            </a:fld>
            <a:endParaRPr lang="en-US" altLang="en-US"/>
          </a:p>
        </p:txBody>
      </p:sp>
      <p:sp>
        <p:nvSpPr>
          <p:cNvPr id="88067" name="Rectangle 2"/>
          <p:cNvSpPr>
            <a:spLocks noGrp="1" noRot="1" noChangeAspect="1" noChangeArrowheads="1" noTextEdit="1"/>
          </p:cNvSpPr>
          <p:nvPr>
            <p:ph type="sldImg"/>
          </p:nvPr>
        </p:nvSpPr>
        <p:spPr>
          <a:xfrm>
            <a:off x="293688" y="677863"/>
            <a:ext cx="62944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smtClean="0"/>
          </a:p>
        </p:txBody>
      </p:sp>
    </p:spTree>
    <p:extLst>
      <p:ext uri="{BB962C8B-B14F-4D97-AF65-F5344CB8AC3E}">
        <p14:creationId xmlns:p14="http://schemas.microsoft.com/office/powerpoint/2010/main" val="2079883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18</a:t>
            </a:fld>
            <a:endParaRPr lang="en-US" altLang="en-US"/>
          </a:p>
        </p:txBody>
      </p:sp>
      <p:sp>
        <p:nvSpPr>
          <p:cNvPr id="88067" name="Rectangle 2"/>
          <p:cNvSpPr>
            <a:spLocks noGrp="1" noRot="1" noChangeAspect="1" noChangeArrowheads="1" noTextEdit="1"/>
          </p:cNvSpPr>
          <p:nvPr>
            <p:ph type="sldImg"/>
          </p:nvPr>
        </p:nvSpPr>
        <p:spPr>
          <a:xfrm>
            <a:off x="293688" y="677863"/>
            <a:ext cx="62944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smtClean="0"/>
          </a:p>
        </p:txBody>
      </p:sp>
    </p:spTree>
    <p:extLst>
      <p:ext uri="{BB962C8B-B14F-4D97-AF65-F5344CB8AC3E}">
        <p14:creationId xmlns:p14="http://schemas.microsoft.com/office/powerpoint/2010/main" val="2018768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92074F7-FA56-40C6-8B2F-46DCAFDDCD7E}" type="slidenum">
              <a:rPr lang="en-US" altLang="en-US"/>
              <a:pPr>
                <a:spcBef>
                  <a:spcPct val="0"/>
                </a:spcBef>
              </a:pPr>
              <a:t>19</a:t>
            </a:fld>
            <a:endParaRPr lang="en-US" alt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109041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62A3F94-04D3-4FAF-8105-358F2005E1C4}" type="slidenum">
              <a:rPr lang="en-US" altLang="en-US">
                <a:solidFill>
                  <a:srgbClr val="000000"/>
                </a:solidFill>
              </a:rPr>
              <a:pPr>
                <a:spcBef>
                  <a:spcPct val="0"/>
                </a:spcBef>
              </a:pPr>
              <a:t>2</a:t>
            </a:fld>
            <a:endParaRPr lang="en-US" altLang="en-US">
              <a:solidFill>
                <a:srgbClr val="000000"/>
              </a:solidFill>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kern="1200" dirty="0" smtClean="0">
                <a:solidFill>
                  <a:schemeClr val="tx1"/>
                </a:solidFill>
                <a:effectLst/>
                <a:latin typeface="+mn-lt"/>
                <a:ea typeface="+mn-ea"/>
                <a:cs typeface="+mn-cs"/>
              </a:rPr>
              <a:t>Grand Teton National Park</a:t>
            </a:r>
            <a:endParaRPr lang="en-US" altLang="en-US" dirty="0" smtClean="0"/>
          </a:p>
        </p:txBody>
      </p:sp>
    </p:spTree>
    <p:extLst>
      <p:ext uri="{BB962C8B-B14F-4D97-AF65-F5344CB8AC3E}">
        <p14:creationId xmlns:p14="http://schemas.microsoft.com/office/powerpoint/2010/main" val="2575450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E8AEE24-0EA3-4E09-9472-5755CE69974E}" type="slidenum">
              <a:rPr lang="en-US" altLang="en-US"/>
              <a:pPr>
                <a:spcBef>
                  <a:spcPct val="0"/>
                </a:spcBef>
              </a:pPr>
              <a:t>20</a:t>
            </a:fld>
            <a:endParaRPr lang="en-US" alt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66577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F6A872-0A59-46E4-B192-72E475259C41}" type="slidenum">
              <a:rPr lang="en-US" altLang="en-US"/>
              <a:pPr>
                <a:spcBef>
                  <a:spcPct val="0"/>
                </a:spcBef>
              </a:pPr>
              <a:t>21</a:t>
            </a:fld>
            <a:endParaRPr lang="en-US" altLang="en-US"/>
          </a:p>
        </p:txBody>
      </p:sp>
      <p:sp>
        <p:nvSpPr>
          <p:cNvPr id="90115" name="Rectangle 2"/>
          <p:cNvSpPr>
            <a:spLocks noGrp="1" noRot="1" noChangeAspect="1" noChangeArrowheads="1" noTextEdit="1"/>
          </p:cNvSpPr>
          <p:nvPr>
            <p:ph type="sldImg"/>
          </p:nvPr>
        </p:nvSpPr>
        <p:spPr>
          <a:xfrm>
            <a:off x="293688" y="677863"/>
            <a:ext cx="6294437" cy="3541712"/>
          </a:xfrm>
          <a:ln/>
        </p:spPr>
      </p:sp>
      <p:sp>
        <p:nvSpPr>
          <p:cNvPr id="90116"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smtClean="0"/>
          </a:p>
        </p:txBody>
      </p:sp>
    </p:spTree>
    <p:extLst>
      <p:ext uri="{BB962C8B-B14F-4D97-AF65-F5344CB8AC3E}">
        <p14:creationId xmlns:p14="http://schemas.microsoft.com/office/powerpoint/2010/main" val="8175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F9F399F-A00E-42D3-9E81-8DE628E50397}" type="slidenum">
              <a:rPr lang="en-US" altLang="en-US"/>
              <a:pPr>
                <a:spcBef>
                  <a:spcPct val="0"/>
                </a:spcBef>
              </a:pPr>
              <a:t>22</a:t>
            </a:fld>
            <a:endParaRPr lang="en-US" altLang="en-US"/>
          </a:p>
        </p:txBody>
      </p:sp>
      <p:sp>
        <p:nvSpPr>
          <p:cNvPr id="94211" name="Rectangle 2"/>
          <p:cNvSpPr>
            <a:spLocks noGrp="1" noRot="1" noChangeAspect="1" noChangeArrowheads="1" noTextEdit="1"/>
          </p:cNvSpPr>
          <p:nvPr>
            <p:ph type="sldImg"/>
          </p:nvPr>
        </p:nvSpPr>
        <p:spPr>
          <a:xfrm>
            <a:off x="293688" y="677863"/>
            <a:ext cx="6294437" cy="3541712"/>
          </a:xfrm>
          <a:ln/>
        </p:spPr>
      </p:sp>
      <p:sp>
        <p:nvSpPr>
          <p:cNvPr id="94212"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r>
              <a:rPr lang="en-US" altLang="en-US" smtClean="0"/>
              <a:t>JH: Maybe we can remove Loess curve</a:t>
            </a:r>
          </a:p>
        </p:txBody>
      </p:sp>
    </p:spTree>
    <p:extLst>
      <p:ext uri="{BB962C8B-B14F-4D97-AF65-F5344CB8AC3E}">
        <p14:creationId xmlns:p14="http://schemas.microsoft.com/office/powerpoint/2010/main" val="4206234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F6A872-0A59-46E4-B192-72E475259C41}" type="slidenum">
              <a:rPr lang="en-US" altLang="en-US"/>
              <a:pPr>
                <a:spcBef>
                  <a:spcPct val="0"/>
                </a:spcBef>
              </a:pPr>
              <a:t>23</a:t>
            </a:fld>
            <a:endParaRPr lang="en-US" altLang="en-US"/>
          </a:p>
        </p:txBody>
      </p:sp>
      <p:sp>
        <p:nvSpPr>
          <p:cNvPr id="90115" name="Rectangle 2"/>
          <p:cNvSpPr>
            <a:spLocks noGrp="1" noRot="1" noChangeAspect="1" noChangeArrowheads="1" noTextEdit="1"/>
          </p:cNvSpPr>
          <p:nvPr>
            <p:ph type="sldImg"/>
          </p:nvPr>
        </p:nvSpPr>
        <p:spPr>
          <a:xfrm>
            <a:off x="293688" y="677863"/>
            <a:ext cx="6294437" cy="3541712"/>
          </a:xfrm>
          <a:ln/>
        </p:spPr>
      </p:sp>
      <p:sp>
        <p:nvSpPr>
          <p:cNvPr id="90116"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smtClean="0"/>
          </a:p>
        </p:txBody>
      </p:sp>
    </p:spTree>
    <p:extLst>
      <p:ext uri="{BB962C8B-B14F-4D97-AF65-F5344CB8AC3E}">
        <p14:creationId xmlns:p14="http://schemas.microsoft.com/office/powerpoint/2010/main" val="18393891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9099B83-8896-4872-8D6A-3BB0713E1EF2}" type="slidenum">
              <a:rPr lang="en-US" altLang="en-US"/>
              <a:pPr>
                <a:spcBef>
                  <a:spcPct val="0"/>
                </a:spcBef>
              </a:pPr>
              <a:t>24</a:t>
            </a:fld>
            <a:endParaRPr lang="en-US" alt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67376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231EBFC-A0A4-4E21-B20C-3F4FB1C9CC5D}" type="slidenum">
              <a:rPr lang="en-US" altLang="en-US"/>
              <a:pPr>
                <a:spcBef>
                  <a:spcPct val="0"/>
                </a:spcBef>
              </a:pPr>
              <a:t>25</a:t>
            </a:fld>
            <a:endParaRPr lang="en-US" alt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JH: A better and BASIC histogram figure --- because this one overlaps with a later one!</a:t>
            </a:r>
          </a:p>
        </p:txBody>
      </p:sp>
    </p:spTree>
    <p:extLst>
      <p:ext uri="{BB962C8B-B14F-4D97-AF65-F5344CB8AC3E}">
        <p14:creationId xmlns:p14="http://schemas.microsoft.com/office/powerpoint/2010/main" val="2069637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DAA24AE-7CD5-425A-9425-01AFA6CA3CB2}" type="slidenum">
              <a:rPr lang="en-US" altLang="en-US"/>
              <a:pPr>
                <a:spcBef>
                  <a:spcPct val="0"/>
                </a:spcBef>
              </a:pPr>
              <a:t>26</a:t>
            </a:fld>
            <a:endParaRPr lang="en-US" alt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854775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EB2C53D-2200-45E9-8A2B-978D074B6EFD}" type="slidenum">
              <a:rPr lang="en-US" altLang="en-US"/>
              <a:pPr>
                <a:spcBef>
                  <a:spcPct val="0"/>
                </a:spcBef>
              </a:pPr>
              <a:t>27</a:t>
            </a:fld>
            <a:endParaRPr lang="en-US" alt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8839517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FBE46D1-EE33-4313-AB35-0C02F19132C6}" type="slidenum">
              <a:rPr lang="en-US" altLang="en-US"/>
              <a:pPr>
                <a:spcBef>
                  <a:spcPct val="0"/>
                </a:spcBef>
              </a:pPr>
              <a:t>28</a:t>
            </a:fld>
            <a:endParaRPr lang="en-US" alt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Note: We need to </a:t>
            </a:r>
            <a:r>
              <a:rPr lang="en-US" altLang="en-US" b="1" smtClean="0"/>
              <a:t>label</a:t>
            </a:r>
            <a:r>
              <a:rPr lang="en-US" altLang="en-US" smtClean="0"/>
              <a:t> the dark plotted points as </a:t>
            </a:r>
            <a:r>
              <a:rPr lang="en-US" altLang="en-US" b="1" smtClean="0"/>
              <a:t>Q1, Median, Q3</a:t>
            </a:r>
            <a:r>
              <a:rPr lang="en-US" altLang="en-US" smtClean="0"/>
              <a:t> – that would help in understanding this graph.</a:t>
            </a:r>
          </a:p>
          <a:p>
            <a:r>
              <a:rPr lang="en-US" altLang="en-US" smtClean="0"/>
              <a:t>Tell audience: There is a shift in distribution of branch 1 WRT branch 2 in that the unit prices of items sold at branch 1 tend to be lower than those at branch 2.</a:t>
            </a:r>
          </a:p>
        </p:txBody>
      </p:sp>
    </p:spTree>
    <p:extLst>
      <p:ext uri="{BB962C8B-B14F-4D97-AF65-F5344CB8AC3E}">
        <p14:creationId xmlns:p14="http://schemas.microsoft.com/office/powerpoint/2010/main" val="1776975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8C8C8CE-F8D8-4175-AD77-519B7DCB72E6}" type="slidenum">
              <a:rPr lang="en-US" altLang="en-US"/>
              <a:pPr>
                <a:spcBef>
                  <a:spcPct val="0"/>
                </a:spcBef>
              </a:pPr>
              <a:t>29</a:t>
            </a:fld>
            <a:endParaRPr lang="en-US" alt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t>Need a better and more MEANINGFUL scatter plot! -JH</a:t>
            </a:r>
          </a:p>
        </p:txBody>
      </p:sp>
    </p:spTree>
    <p:extLst>
      <p:ext uri="{BB962C8B-B14F-4D97-AF65-F5344CB8AC3E}">
        <p14:creationId xmlns:p14="http://schemas.microsoft.com/office/powerpoint/2010/main" val="1537270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pPr eaLnBrk="1" hangingPunct="1"/>
              <a:t>3</a:t>
            </a:fld>
            <a:endParaRPr lang="en-US" alt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smtClean="0"/>
          </a:p>
        </p:txBody>
      </p:sp>
    </p:spTree>
    <p:extLst>
      <p:ext uri="{BB962C8B-B14F-4D97-AF65-F5344CB8AC3E}">
        <p14:creationId xmlns:p14="http://schemas.microsoft.com/office/powerpoint/2010/main" val="955837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215AC35-66F9-4340-A1A6-70CB99440241}" type="slidenum">
              <a:rPr lang="en-US" altLang="en-US"/>
              <a:pPr>
                <a:spcBef>
                  <a:spcPct val="0"/>
                </a:spcBef>
              </a:pPr>
              <a:t>30</a:t>
            </a:fld>
            <a:endParaRPr lang="en-US" alt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644622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118F472-7076-4759-839C-B96341DDE640}" type="slidenum">
              <a:rPr lang="en-US" altLang="en-US"/>
              <a:pPr>
                <a:spcBef>
                  <a:spcPct val="0"/>
                </a:spcBef>
              </a:pPr>
              <a:t>31</a:t>
            </a:fld>
            <a:endParaRPr lang="en-US" alt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073626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pPr eaLnBrk="1" hangingPunct="1"/>
              <a:t>32</a:t>
            </a:fld>
            <a:endParaRPr lang="en-US" alt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smtClean="0"/>
          </a:p>
        </p:txBody>
      </p:sp>
    </p:spTree>
    <p:extLst>
      <p:ext uri="{BB962C8B-B14F-4D97-AF65-F5344CB8AC3E}">
        <p14:creationId xmlns:p14="http://schemas.microsoft.com/office/powerpoint/2010/main" val="10333998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9010A37-CF9B-4EC8-B805-1AA719B29CEB}" type="slidenum">
              <a:rPr lang="en-US" altLang="en-US"/>
              <a:pPr>
                <a:spcBef>
                  <a:spcPct val="0"/>
                </a:spcBef>
              </a:pPr>
              <a:t>33</a:t>
            </a:fld>
            <a:endParaRPr lang="en-US" alt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CC (conference call) 08.11.02: Need to check Wiki to update references.</a:t>
            </a:r>
          </a:p>
        </p:txBody>
      </p:sp>
    </p:spTree>
    <p:extLst>
      <p:ext uri="{BB962C8B-B14F-4D97-AF65-F5344CB8AC3E}">
        <p14:creationId xmlns:p14="http://schemas.microsoft.com/office/powerpoint/2010/main" val="18343636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DA92C153-E0C1-4199-AECA-9317875A58BF}" type="slidenum">
              <a:rPr lang="en-US" altLang="en-US"/>
              <a:pPr algn="r">
                <a:spcBef>
                  <a:spcPct val="0"/>
                </a:spcBef>
              </a:pPr>
              <a:t>34</a:t>
            </a:fld>
            <a:endParaRPr lang="en-US" altLang="en-US"/>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CC (conference call) 08.11.02: Need to check Wiki to update references.</a:t>
            </a:r>
          </a:p>
        </p:txBody>
      </p:sp>
    </p:spTree>
    <p:extLst>
      <p:ext uri="{BB962C8B-B14F-4D97-AF65-F5344CB8AC3E}">
        <p14:creationId xmlns:p14="http://schemas.microsoft.com/office/powerpoint/2010/main" val="42917479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87F7FAFF-DD30-4A41-B270-FB2C2CEB86AA}" type="slidenum">
              <a:rPr lang="en-US" altLang="en-US"/>
              <a:pPr algn="r">
                <a:spcBef>
                  <a:spcPct val="0"/>
                </a:spcBef>
              </a:pPr>
              <a:t>35</a:t>
            </a:fld>
            <a:endParaRPr lang="en-US" alt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4386528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CC69B9D-A83D-4DAC-8003-FEA472C297B4}" type="slidenum">
              <a:rPr lang="en-US" altLang="en-US"/>
              <a:pPr>
                <a:spcBef>
                  <a:spcPct val="0"/>
                </a:spcBef>
              </a:pPr>
              <a:t>36</a:t>
            </a:fld>
            <a:endParaRPr lang="en-US" alt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CC 08/11/02: Need a good survey.  JH or JP may find a good book on amazon in order to update this slide.  JH’s colleagues may generate some images for book.</a:t>
            </a:r>
          </a:p>
          <a:p>
            <a:endParaRPr lang="en-US" altLang="en-US" smtClean="0"/>
          </a:p>
          <a:p>
            <a:r>
              <a:rPr lang="en-US" altLang="en-US" smtClean="0"/>
              <a:t>We may consider the following books.</a:t>
            </a:r>
          </a:p>
          <a:p>
            <a:endParaRPr lang="en-US" altLang="en-US" smtClean="0"/>
          </a:p>
          <a:p>
            <a:r>
              <a:rPr lang="en-US" altLang="en-US" smtClean="0">
                <a:hlinkClick r:id="rId3"/>
              </a:rPr>
              <a:t>Visualizing Data: Exploring and Explaining Data with the Processing Environment</a:t>
            </a:r>
            <a:r>
              <a:rPr lang="en-US" altLang="en-US" smtClean="0"/>
              <a:t> - Paperback - Illustrated (Jan 11, 2008) by Ben Fry.</a:t>
            </a:r>
          </a:p>
          <a:p>
            <a:endParaRPr lang="en-US" altLang="en-US" smtClean="0"/>
          </a:p>
          <a:p>
            <a:r>
              <a:rPr lang="en-US" altLang="en-US" smtClean="0"/>
              <a:t>JH: I have ordered the book.</a:t>
            </a:r>
          </a:p>
          <a:p>
            <a:endParaRPr lang="en-US" altLang="en-US" smtClean="0"/>
          </a:p>
          <a:p>
            <a:endParaRPr lang="en-US" altLang="en-US" smtClean="0"/>
          </a:p>
        </p:txBody>
      </p:sp>
    </p:spTree>
    <p:extLst>
      <p:ext uri="{BB962C8B-B14F-4D97-AF65-F5344CB8AC3E}">
        <p14:creationId xmlns:p14="http://schemas.microsoft.com/office/powerpoint/2010/main" val="4114055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EFB8825-F376-4E2C-BA67-5C51A2DB2313}" type="slidenum">
              <a:rPr lang="en-US" altLang="en-US"/>
              <a:pPr>
                <a:spcBef>
                  <a:spcPct val="0"/>
                </a:spcBef>
              </a:pPr>
              <a:t>37</a:t>
            </a:fld>
            <a:endParaRPr lang="en-US" alt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http://books.elsevier.com/companions/1558606890/pictures/Chapter_01/fig1-6b.gif</a:t>
            </a:r>
          </a:p>
          <a:p>
            <a:endParaRPr lang="en-US" altLang="en-US" smtClean="0"/>
          </a:p>
        </p:txBody>
      </p:sp>
    </p:spTree>
    <p:extLst>
      <p:ext uri="{BB962C8B-B14F-4D97-AF65-F5344CB8AC3E}">
        <p14:creationId xmlns:p14="http://schemas.microsoft.com/office/powerpoint/2010/main" val="4111722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B9AAEC1-0115-461D-8DF1-3D877850D5B0}" type="slidenum">
              <a:rPr lang="en-US" altLang="en-US"/>
              <a:pPr>
                <a:spcBef>
                  <a:spcPct val="0"/>
                </a:spcBef>
              </a:pPr>
              <a:t>38</a:t>
            </a:fld>
            <a:endParaRPr lang="en-US" alt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6895578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EC08F03-29FE-4AF2-A027-6A4930BE757E}" type="slidenum">
              <a:rPr lang="en-US" altLang="en-US"/>
              <a:pPr>
                <a:spcBef>
                  <a:spcPct val="0"/>
                </a:spcBef>
              </a:pPr>
              <a:t>39</a:t>
            </a:fld>
            <a:endParaRPr lang="en-US" alt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418673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4</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8401056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519FB2A-5A32-4898-AEC2-392478D27A90}" type="slidenum">
              <a:rPr lang="en-US" altLang="en-US"/>
              <a:pPr>
                <a:spcBef>
                  <a:spcPct val="0"/>
                </a:spcBef>
              </a:pPr>
              <a:t>40</a:t>
            </a:fld>
            <a:endParaRPr lang="en-US" alt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750285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48CE322-8367-4226-9BC9-AF1F8F59A5E2}" type="slidenum">
              <a:rPr lang="en-US" altLang="en-US"/>
              <a:pPr>
                <a:spcBef>
                  <a:spcPct val="0"/>
                </a:spcBef>
              </a:pPr>
              <a:t>41</a:t>
            </a:fld>
            <a:endParaRPr lang="en-US" altLang="en-US"/>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8148580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DDE8F16-2EFB-42AF-AC48-13CC02CDF9F1}" type="slidenum">
              <a:rPr lang="en-US" altLang="en-US"/>
              <a:pPr>
                <a:spcBef>
                  <a:spcPct val="0"/>
                </a:spcBef>
              </a:pPr>
              <a:t>42</a:t>
            </a:fld>
            <a:endParaRPr lang="en-US" altLang="en-US"/>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18011983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DDE8F16-2EFB-42AF-AC48-13CC02CDF9F1}" type="slidenum">
              <a:rPr lang="en-US" altLang="en-US"/>
              <a:pPr>
                <a:spcBef>
                  <a:spcPct val="0"/>
                </a:spcBef>
              </a:pPr>
              <a:t>43</a:t>
            </a:fld>
            <a:endParaRPr lang="en-US" altLang="en-US"/>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4226822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DDE8F16-2EFB-42AF-AC48-13CC02CDF9F1}" type="slidenum">
              <a:rPr lang="en-US" altLang="en-US"/>
              <a:pPr>
                <a:spcBef>
                  <a:spcPct val="0"/>
                </a:spcBef>
              </a:pPr>
              <a:t>44</a:t>
            </a:fld>
            <a:endParaRPr lang="en-US" altLang="en-US"/>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1208928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DDE8F16-2EFB-42AF-AC48-13CC02CDF9F1}" type="slidenum">
              <a:rPr lang="en-US" altLang="en-US"/>
              <a:pPr>
                <a:spcBef>
                  <a:spcPct val="0"/>
                </a:spcBef>
              </a:pPr>
              <a:t>45</a:t>
            </a:fld>
            <a:endParaRPr lang="en-US" altLang="en-US"/>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0562726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02D33FD-EF0D-4A32-B89A-D7BD14F59433}" type="slidenum">
              <a:rPr lang="en-US" altLang="en-US"/>
              <a:pPr>
                <a:spcBef>
                  <a:spcPct val="0"/>
                </a:spcBef>
              </a:pPr>
              <a:t>46</a:t>
            </a:fld>
            <a:endParaRPr lang="en-US" alt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5581905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60472D0-2236-4DD4-8375-AA7549ED59ED}" type="slidenum">
              <a:rPr lang="en-US" altLang="en-US"/>
              <a:pPr>
                <a:spcBef>
                  <a:spcPct val="0"/>
                </a:spcBef>
              </a:pPr>
              <a:t>47</a:t>
            </a:fld>
            <a:endParaRPr lang="en-US" alt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“two attributes mapped to axes, remaining attributes mapped to angle or length of limbs”. Look at texture pattern.</a:t>
            </a:r>
          </a:p>
        </p:txBody>
      </p:sp>
    </p:spTree>
    <p:extLst>
      <p:ext uri="{BB962C8B-B14F-4D97-AF65-F5344CB8AC3E}">
        <p14:creationId xmlns:p14="http://schemas.microsoft.com/office/powerpoint/2010/main" val="23416572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CEB12A1-9E94-433E-BCB9-50DCF18E843D}" type="slidenum">
              <a:rPr lang="en-US" altLang="en-US"/>
              <a:pPr>
                <a:spcBef>
                  <a:spcPct val="0"/>
                </a:spcBef>
              </a:pPr>
              <a:t>48</a:t>
            </a:fld>
            <a:endParaRPr lang="en-US" alt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MK 08/10/18: Is it “Treemap” or “Tree-Map”? - inconsistent in this file.</a:t>
            </a:r>
          </a:p>
        </p:txBody>
      </p:sp>
    </p:spTree>
    <p:extLst>
      <p:ext uri="{BB962C8B-B14F-4D97-AF65-F5344CB8AC3E}">
        <p14:creationId xmlns:p14="http://schemas.microsoft.com/office/powerpoint/2010/main" val="4460376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D723295-D342-48D5-96F6-B7FDC44284C5}" type="slidenum">
              <a:rPr lang="en-US" altLang="en-US"/>
              <a:pPr>
                <a:spcBef>
                  <a:spcPct val="0"/>
                </a:spcBef>
              </a:pPr>
              <a:t>49</a:t>
            </a:fld>
            <a:endParaRPr lang="en-US" alt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359489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5</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2351738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C718EAA-9CC1-4C45-937F-BEEC014B9703}" type="slidenum">
              <a:rPr lang="en-US" altLang="en-US"/>
              <a:pPr>
                <a:spcBef>
                  <a:spcPct val="0"/>
                </a:spcBef>
              </a:pPr>
              <a:t>50</a:t>
            </a:fld>
            <a:endParaRPr lang="en-US" alt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6162738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1CB560E-66B4-4025-AE03-CF0B33EDDB41}" type="slidenum">
              <a:rPr lang="en-US" altLang="en-US"/>
              <a:pPr>
                <a:spcBef>
                  <a:spcPct val="0"/>
                </a:spcBef>
              </a:pPr>
              <a:t>51</a:t>
            </a:fld>
            <a:endParaRPr lang="en-US" altLang="en-U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4420946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ADBB332-A0EE-4C5C-8FAA-1E3A038D8CD1}" type="slidenum">
              <a:rPr lang="en-US" altLang="en-US"/>
              <a:pPr>
                <a:spcBef>
                  <a:spcPct val="0"/>
                </a:spcBef>
              </a:pPr>
              <a:t>52</a:t>
            </a:fld>
            <a:endParaRPr lang="en-US" altLang="en-US"/>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Picture</a:t>
            </a:r>
            <a:r>
              <a:rPr lang="en-US" altLang="en-US" b="1" smtClean="0">
                <a:solidFill>
                  <a:srgbClr val="121328"/>
                </a:solidFill>
              </a:rPr>
              <a:t>: </a:t>
            </a:r>
            <a:r>
              <a:rPr lang="en-US" altLang="en-US" b="1" smtClean="0">
                <a:solidFill>
                  <a:srgbClr val="121328"/>
                </a:solidFill>
                <a:hlinkClick r:id="rId3"/>
              </a:rPr>
              <a:t>http://www.cs.umd.edu/hcil/treemap-history/</a:t>
            </a:r>
            <a:endParaRPr lang="en-US" altLang="en-US" b="1" smtClean="0">
              <a:solidFill>
                <a:srgbClr val="121328"/>
              </a:solidFill>
            </a:endParaRPr>
          </a:p>
        </p:txBody>
      </p:sp>
    </p:spTree>
    <p:extLst>
      <p:ext uri="{BB962C8B-B14F-4D97-AF65-F5344CB8AC3E}">
        <p14:creationId xmlns:p14="http://schemas.microsoft.com/office/powerpoint/2010/main" val="11224756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2A741E-CF8F-4781-9644-6E6CF1951D6D}" type="slidenum">
              <a:rPr lang="en-US" altLang="en-US"/>
              <a:pPr>
                <a:spcBef>
                  <a:spcPct val="0"/>
                </a:spcBef>
              </a:pPr>
              <a:t>53</a:t>
            </a:fld>
            <a:endParaRPr lang="en-US" alt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JH:  I have not found a good infocube picture on the web</a:t>
            </a:r>
          </a:p>
        </p:txBody>
      </p:sp>
    </p:spTree>
    <p:extLst>
      <p:ext uri="{BB962C8B-B14F-4D97-AF65-F5344CB8AC3E}">
        <p14:creationId xmlns:p14="http://schemas.microsoft.com/office/powerpoint/2010/main" val="443397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677D637-633C-437E-8865-B2FE2FE34EB3}" type="slidenum">
              <a:rPr lang="en-US" altLang="en-US"/>
              <a:pPr>
                <a:spcBef>
                  <a:spcPct val="0"/>
                </a:spcBef>
              </a:pPr>
              <a:t>54</a:t>
            </a:fld>
            <a:endParaRPr lang="en-US" altLang="en-US"/>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http://nadeausoftware.com/articles/visualization</a:t>
            </a:r>
          </a:p>
        </p:txBody>
      </p:sp>
    </p:spTree>
    <p:extLst>
      <p:ext uri="{BB962C8B-B14F-4D97-AF65-F5344CB8AC3E}">
        <p14:creationId xmlns:p14="http://schemas.microsoft.com/office/powerpoint/2010/main" val="2755081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2520920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3530083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solidFill>
                  <a:prstClr val="black"/>
                </a:solidFill>
              </a:rPr>
              <a:pPr eaLnBrk="1" hangingPunct="1"/>
              <a:t>57</a:t>
            </a:fld>
            <a:endParaRPr lang="en-US" altLang="en-US" sz="120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smtClean="0"/>
          </a:p>
        </p:txBody>
      </p:sp>
    </p:spTree>
    <p:extLst>
      <p:ext uri="{BB962C8B-B14F-4D97-AF65-F5344CB8AC3E}">
        <p14:creationId xmlns:p14="http://schemas.microsoft.com/office/powerpoint/2010/main" val="1450949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58</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8243340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59</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2306598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6</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7032074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8C83344-3EC9-4AEF-ACB3-00B66669D043}" type="slidenum">
              <a:rPr lang="en-US" altLang="en-US"/>
              <a:pPr>
                <a:spcBef>
                  <a:spcPct val="0"/>
                </a:spcBef>
              </a:pPr>
              <a:t>60</a:t>
            </a:fld>
            <a:endParaRPr lang="en-US" altLang="en-US"/>
          </a:p>
        </p:txBody>
      </p:sp>
      <p:sp>
        <p:nvSpPr>
          <p:cNvPr id="130051" name="Rectangle 2"/>
          <p:cNvSpPr>
            <a:spLocks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MK: For lecture, this may be OK here, but I think discussion of standardization/normalization is better kept all together in Chapter 3</a:t>
            </a:r>
          </a:p>
        </p:txBody>
      </p:sp>
    </p:spTree>
    <p:extLst>
      <p:ext uri="{BB962C8B-B14F-4D97-AF65-F5344CB8AC3E}">
        <p14:creationId xmlns:p14="http://schemas.microsoft.com/office/powerpoint/2010/main" val="37538376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04C9304-A84E-4F8D-8D41-A10CC12ECD16}" type="slidenum">
              <a:rPr lang="en-US" altLang="en-US">
                <a:solidFill>
                  <a:srgbClr val="000000"/>
                </a:solidFill>
              </a:rPr>
              <a:pPr>
                <a:spcBef>
                  <a:spcPct val="0"/>
                </a:spcBef>
              </a:pPr>
              <a:t>61</a:t>
            </a:fld>
            <a:endParaRPr lang="en-US" altLang="en-US">
              <a:solidFill>
                <a:srgbClr val="000000"/>
              </a:solidFill>
            </a:endParaRPr>
          </a:p>
        </p:txBody>
      </p:sp>
      <p:sp>
        <p:nvSpPr>
          <p:cNvPr id="131075" name="Rectangle 2"/>
          <p:cNvSpPr>
            <a:spLocks noGrp="1" noRot="1" noChangeAspect="1" noChangeArrowheads="1" noTextEdit="1"/>
          </p:cNvSpPr>
          <p:nvPr>
            <p:ph type="sldImg"/>
          </p:nvPr>
        </p:nvSpPr>
        <p:spPr>
          <a:xfrm>
            <a:off x="357188" y="704850"/>
            <a:ext cx="6172200" cy="3471863"/>
          </a:xfrm>
          <a:ln/>
        </p:spPr>
      </p:sp>
      <p:sp>
        <p:nvSpPr>
          <p:cNvPr id="131076" name="Rectangle 3"/>
          <p:cNvSpPr>
            <a:spLocks noGrp="1" noChangeArrowheads="1"/>
          </p:cNvSpPr>
          <p:nvPr>
            <p:ph type="body" idx="1"/>
          </p:nvPr>
        </p:nvSpPr>
        <p:spPr>
          <a:xfrm>
            <a:off x="915988" y="4416425"/>
            <a:ext cx="50482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480239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5A4C53A-154B-483F-BB63-C5B68814D43F}" type="slidenum">
              <a:rPr lang="en-US" altLang="en-US">
                <a:solidFill>
                  <a:srgbClr val="000000"/>
                </a:solidFill>
              </a:rPr>
              <a:pPr>
                <a:spcBef>
                  <a:spcPct val="0"/>
                </a:spcBef>
              </a:pPr>
              <a:t>62</a:t>
            </a:fld>
            <a:endParaRPr lang="en-US" altLang="en-US">
              <a:solidFill>
                <a:srgbClr val="000000"/>
              </a:solidFill>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3584592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5EDAD38-CF67-46E9-8730-3F6A9ACE7D31}" type="slidenum">
              <a:rPr lang="en-US" altLang="en-US">
                <a:solidFill>
                  <a:srgbClr val="000000"/>
                </a:solidFill>
              </a:rPr>
              <a:pPr>
                <a:spcBef>
                  <a:spcPct val="0"/>
                </a:spcBef>
              </a:pPr>
              <a:t>63</a:t>
            </a:fld>
            <a:endParaRPr lang="en-US" altLang="en-US">
              <a:solidFill>
                <a:srgbClr val="000000"/>
              </a:solidFill>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 </a:t>
            </a:r>
          </a:p>
          <a:p>
            <a:endParaRPr lang="en-US" altLang="en-US" smtClean="0"/>
          </a:p>
        </p:txBody>
      </p:sp>
    </p:spTree>
    <p:extLst>
      <p:ext uri="{BB962C8B-B14F-4D97-AF65-F5344CB8AC3E}">
        <p14:creationId xmlns:p14="http://schemas.microsoft.com/office/powerpoint/2010/main" val="25371546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85E966D-9331-4C9C-A98B-BCFBB5DDC2FD}" type="slidenum">
              <a:rPr lang="en-US" altLang="en-US">
                <a:solidFill>
                  <a:srgbClr val="000000"/>
                </a:solidFill>
              </a:rPr>
              <a:pPr>
                <a:spcBef>
                  <a:spcPct val="0"/>
                </a:spcBef>
              </a:pPr>
              <a:t>64</a:t>
            </a:fld>
            <a:endParaRPr lang="en-US" altLang="en-US">
              <a:solidFill>
                <a:srgbClr val="000000"/>
              </a:solidFill>
            </a:endParaRPr>
          </a:p>
        </p:txBody>
      </p:sp>
      <p:sp>
        <p:nvSpPr>
          <p:cNvPr id="134147" name="Rectangle 2"/>
          <p:cNvSpPr>
            <a:spLocks noGrp="1" noRot="1" noChangeAspect="1" noChangeArrowheads="1" noTextEdit="1"/>
          </p:cNvSpPr>
          <p:nvPr>
            <p:ph type="sldImg"/>
          </p:nvPr>
        </p:nvSpPr>
        <p:spPr>
          <a:xfrm>
            <a:off x="357188" y="704850"/>
            <a:ext cx="6172200" cy="3471863"/>
          </a:xfrm>
          <a:ln/>
        </p:spPr>
      </p:sp>
      <p:sp>
        <p:nvSpPr>
          <p:cNvPr id="134148" name="Rectangle 3"/>
          <p:cNvSpPr>
            <a:spLocks noGrp="1" noChangeArrowheads="1"/>
          </p:cNvSpPr>
          <p:nvPr>
            <p:ph type="body" idx="1"/>
          </p:nvPr>
        </p:nvSpPr>
        <p:spPr>
          <a:xfrm>
            <a:off x="915988" y="4416425"/>
            <a:ext cx="50482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6950427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65</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4805449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66</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17221504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67</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9965899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68</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1115661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69</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036200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7</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5443080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70</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40781692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71</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7099203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DDE8F16-2EFB-42AF-AC48-13CC02CDF9F1}" type="slidenum">
              <a:rPr lang="en-US" altLang="en-US"/>
              <a:pPr>
                <a:spcBef>
                  <a:spcPct val="0"/>
                </a:spcBef>
              </a:pPr>
              <a:t>72</a:t>
            </a:fld>
            <a:endParaRPr lang="en-US" altLang="en-US"/>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18011983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CD11070-0741-4A7D-8E8E-470CB8CB6D01}" type="slidenum">
              <a:rPr lang="en-US" altLang="en-US"/>
              <a:pPr>
                <a:spcBef>
                  <a:spcPct val="0"/>
                </a:spcBef>
              </a:pPr>
              <a:t>73</a:t>
            </a:fld>
            <a:endParaRPr lang="en-US" alt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9481249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CD11070-0741-4A7D-8E8E-470CB8CB6D01}" type="slidenum">
              <a:rPr lang="en-US" altLang="en-US"/>
              <a:pPr>
                <a:spcBef>
                  <a:spcPct val="0"/>
                </a:spcBef>
              </a:pPr>
              <a:t>74</a:t>
            </a:fld>
            <a:endParaRPr lang="en-US" alt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9580252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D040A6C-D23A-42F9-B45F-6450789BDFF1}" type="slidenum">
              <a:rPr lang="en-US" altLang="en-US"/>
              <a:pPr>
                <a:spcBef>
                  <a:spcPct val="0"/>
                </a:spcBef>
              </a:pPr>
              <a:t>75</a:t>
            </a:fld>
            <a:endParaRPr lang="en-US" altLang="en-US"/>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3040392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solidFill>
                  <a:prstClr val="black"/>
                </a:solidFill>
              </a:rPr>
              <a:pPr eaLnBrk="1" hangingPunct="1"/>
              <a:t>76</a:t>
            </a:fld>
            <a:endParaRPr lang="en-US" altLang="en-US" sz="120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smtClean="0"/>
          </a:p>
        </p:txBody>
      </p:sp>
    </p:spTree>
    <p:extLst>
      <p:ext uri="{BB962C8B-B14F-4D97-AF65-F5344CB8AC3E}">
        <p14:creationId xmlns:p14="http://schemas.microsoft.com/office/powerpoint/2010/main" val="12249319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7471613-E507-42F8-A19F-CD0E1B548D73}" type="slidenum">
              <a:rPr lang="en-US" altLang="en-US"/>
              <a:pPr>
                <a:spcBef>
                  <a:spcPct val="0"/>
                </a:spcBef>
              </a:pPr>
              <a:t>77</a:t>
            </a:fld>
            <a:endParaRPr lang="en-US" alt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08/10/23: This slide was out of date.  Draft of new version above.</a:t>
            </a:r>
          </a:p>
          <a:p>
            <a:pPr>
              <a:lnSpc>
                <a:spcPct val="120000"/>
              </a:lnSpc>
            </a:pPr>
            <a:r>
              <a:rPr lang="en-US" altLang="en-US" smtClean="0"/>
              <a:t>Cut out the following:</a:t>
            </a:r>
          </a:p>
          <a:p>
            <a:pPr>
              <a:lnSpc>
                <a:spcPct val="120000"/>
              </a:lnSpc>
              <a:buFontTx/>
              <a:buChar char="-"/>
            </a:pPr>
            <a:r>
              <a:rPr lang="en-US" altLang="en-US" smtClean="0"/>
              <a:t>Data description, data exploration, and measure data similarity set the basis for quality data preprocessing</a:t>
            </a:r>
          </a:p>
          <a:p>
            <a:pPr>
              <a:lnSpc>
                <a:spcPct val="120000"/>
              </a:lnSpc>
              <a:buFontTx/>
              <a:buChar char="-"/>
            </a:pPr>
            <a:r>
              <a:rPr lang="en-US" altLang="en-US" smtClean="0"/>
              <a:t>A lot of methods have been developed but data preprocessing still an active area of research</a:t>
            </a:r>
          </a:p>
          <a:p>
            <a:endParaRPr lang="en-US" altLang="en-US" smtClean="0"/>
          </a:p>
        </p:txBody>
      </p:sp>
    </p:spTree>
    <p:extLst>
      <p:ext uri="{BB962C8B-B14F-4D97-AF65-F5344CB8AC3E}">
        <p14:creationId xmlns:p14="http://schemas.microsoft.com/office/powerpoint/2010/main" val="532238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CB33277-72B7-4E8D-B589-5E87AADE9832}" type="slidenum">
              <a:rPr lang="en-US" altLang="en-US"/>
              <a:pPr>
                <a:spcBef>
                  <a:spcPct val="0"/>
                </a:spcBef>
              </a:pPr>
              <a:t>78</a:t>
            </a:fld>
            <a:endParaRPr lang="en-US" altLang="en-US"/>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MK 08.11.02: This needs to be updated to reflect changes.</a:t>
            </a:r>
          </a:p>
        </p:txBody>
      </p:sp>
    </p:spTree>
    <p:extLst>
      <p:ext uri="{BB962C8B-B14F-4D97-AF65-F5344CB8AC3E}">
        <p14:creationId xmlns:p14="http://schemas.microsoft.com/office/powerpoint/2010/main" val="26009711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a:ln/>
        </p:spPr>
      </p:sp>
      <p:sp>
        <p:nvSpPr>
          <p:cNvPr id="144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1443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403430C-5380-40A1-B4FD-423A85D248B3}" type="slidenum">
              <a:rPr lang="en-US" altLang="en-US"/>
              <a:pPr>
                <a:spcBef>
                  <a:spcPct val="0"/>
                </a:spcBef>
              </a:pPr>
              <a:t>79</a:t>
            </a:fld>
            <a:endParaRPr lang="en-US" altLang="en-US"/>
          </a:p>
        </p:txBody>
      </p:sp>
    </p:spTree>
    <p:extLst>
      <p:ext uri="{BB962C8B-B14F-4D97-AF65-F5344CB8AC3E}">
        <p14:creationId xmlns:p14="http://schemas.microsoft.com/office/powerpoint/2010/main" val="751750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9A9A000-695C-426A-A955-BCB5691A07F3}" type="slidenum">
              <a:rPr lang="en-US" altLang="en-US"/>
              <a:pPr>
                <a:spcBef>
                  <a:spcPct val="0"/>
                </a:spcBef>
              </a:pPr>
              <a:t>8</a:t>
            </a:fld>
            <a:endParaRPr lang="en-US" altLang="en-US"/>
          </a:p>
        </p:txBody>
      </p:sp>
      <p:sp>
        <p:nvSpPr>
          <p:cNvPr id="79875" name="Rectangle 2"/>
          <p:cNvSpPr>
            <a:spLocks noGrp="1" noRot="1" noChangeAspect="1" noChangeArrowheads="1" noTextEdit="1"/>
          </p:cNvSpPr>
          <p:nvPr>
            <p:ph type="sldImg"/>
          </p:nvPr>
        </p:nvSpPr>
        <p:spPr>
          <a:xfrm>
            <a:off x="346075" y="698500"/>
            <a:ext cx="6192838" cy="3484563"/>
          </a:xfrm>
          <a:ln/>
        </p:spPr>
      </p:sp>
      <p:sp>
        <p:nvSpPr>
          <p:cNvPr id="79876"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smtClean="0"/>
          </a:p>
        </p:txBody>
      </p:sp>
    </p:spTree>
    <p:extLst>
      <p:ext uri="{BB962C8B-B14F-4D97-AF65-F5344CB8AC3E}">
        <p14:creationId xmlns:p14="http://schemas.microsoft.com/office/powerpoint/2010/main" val="1823669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40EA108-B661-449A-8B49-8ED13120A001}" type="slidenum">
              <a:rPr lang="en-US" altLang="en-US"/>
              <a:pPr>
                <a:spcBef>
                  <a:spcPct val="0"/>
                </a:spcBef>
              </a:pPr>
              <a:t>9</a:t>
            </a:fld>
            <a:endParaRPr lang="en-US" altLang="en-US"/>
          </a:p>
        </p:txBody>
      </p:sp>
    </p:spTree>
    <p:extLst>
      <p:ext uri="{BB962C8B-B14F-4D97-AF65-F5344CB8AC3E}">
        <p14:creationId xmlns:p14="http://schemas.microsoft.com/office/powerpoint/2010/main" val="26858540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44500" y="2343945"/>
            <a:ext cx="11303000" cy="1034256"/>
          </a:xfrm>
        </p:spPr>
        <p:txBody>
          <a:bodyPr anchor="b">
            <a:noAutofit/>
          </a:bodyPr>
          <a:lstStyle>
            <a:lvl1pPr algn="ctr">
              <a:lnSpc>
                <a:spcPct val="85000"/>
              </a:lnSpc>
              <a:defRPr sz="6600" spc="-51" baseline="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1095871" y="3529775"/>
            <a:ext cx="10058400" cy="782070"/>
          </a:xfrm>
        </p:spPr>
        <p:txBody>
          <a:bodyPr lIns="91436" rIns="91436">
            <a:normAutofit/>
          </a:bodyPr>
          <a:lstStyle>
            <a:lvl1pPr marL="0" indent="0" algn="ctr">
              <a:buNone/>
              <a:defRPr sz="2400" b="1" cap="none" spc="200" baseline="0">
                <a:solidFill>
                  <a:schemeClr val="tx1"/>
                </a:solidFill>
                <a:latin typeface="Berlin Sans FB Demi" panose="020E0802020502020306" pitchFamily="34"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smtClean="0"/>
              <a:t>Click to edit master subtitle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8" y="0"/>
            <a:ext cx="12244106" cy="228147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18" y="4463419"/>
            <a:ext cx="12192000" cy="2396150"/>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 y="2438401"/>
            <a:ext cx="12012084"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defTabSz="914400" eaLnBrk="1" fontAlgn="base" hangingPunct="1">
                  <a:spcBef>
                    <a:spcPct val="0"/>
                  </a:spcBef>
                  <a:spcAft>
                    <a:spcPct val="0"/>
                  </a:spcAft>
                  <a:defRPr/>
                </a:pPr>
                <a:endParaRPr lang="en-US" altLang="en-US" sz="2400" smtClean="0">
                  <a:solidFill>
                    <a:srgbClr val="000000"/>
                  </a:solidFill>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defTabSz="914400" eaLnBrk="1" fontAlgn="base" hangingPunct="1">
                  <a:spcBef>
                    <a:spcPct val="0"/>
                  </a:spcBef>
                  <a:spcAft>
                    <a:spcPct val="0"/>
                  </a:spcAft>
                  <a:defRPr/>
                </a:pPr>
                <a:endParaRPr lang="en-US" altLang="en-US" sz="2400" smtClean="0">
                  <a:solidFill>
                    <a:srgbClr val="000000"/>
                  </a:solidFill>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defTabSz="914400" eaLnBrk="1" fontAlgn="base" hangingPunct="1">
                  <a:spcBef>
                    <a:spcPct val="0"/>
                  </a:spcBef>
                  <a:spcAft>
                    <a:spcPct val="0"/>
                  </a:spcAft>
                  <a:defRPr/>
                </a:pPr>
                <a:endParaRPr lang="en-US" altLang="en-US" sz="2400" smtClean="0">
                  <a:solidFill>
                    <a:srgbClr val="000000"/>
                  </a:solidFill>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defTabSz="914400" eaLnBrk="1" fontAlgn="base" hangingPunct="1">
                  <a:spcBef>
                    <a:spcPct val="0"/>
                  </a:spcBef>
                  <a:spcAft>
                    <a:spcPct val="0"/>
                  </a:spcAft>
                  <a:defRPr/>
                </a:pPr>
                <a:endParaRPr lang="en-US" altLang="en-US" sz="2400" smtClean="0">
                  <a:solidFill>
                    <a:srgbClr val="000000"/>
                  </a:solidFill>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defTabSz="914400" eaLnBrk="1" fontAlgn="base" hangingPunct="1">
                <a:spcBef>
                  <a:spcPct val="0"/>
                </a:spcBef>
                <a:spcAft>
                  <a:spcPct val="0"/>
                </a:spcAft>
                <a:defRPr/>
              </a:pPr>
              <a:endParaRPr lang="en-US" altLang="en-US" sz="2400" smtClean="0">
                <a:solidFill>
                  <a:srgbClr val="000000"/>
                </a:solidFill>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defTabSz="914400" eaLnBrk="1" fontAlgn="base" hangingPunct="1">
                <a:spcBef>
                  <a:spcPct val="0"/>
                </a:spcBef>
                <a:spcAft>
                  <a:spcPct val="0"/>
                </a:spcAft>
                <a:defRPr/>
              </a:pPr>
              <a:endParaRPr lang="en-US" altLang="en-US" sz="2400" smtClean="0">
                <a:solidFill>
                  <a:srgbClr val="000000"/>
                </a:solidFill>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defTabSz="914400" eaLnBrk="1" fontAlgn="base" hangingPunct="1">
                <a:spcBef>
                  <a:spcPct val="0"/>
                </a:spcBef>
                <a:spcAft>
                  <a:spcPct val="0"/>
                </a:spcAft>
                <a:defRPr/>
              </a:pPr>
              <a:endParaRPr lang="en-US" altLang="en-US" sz="2400" smtClean="0">
                <a:solidFill>
                  <a:srgbClr val="000000"/>
                </a:solidFill>
              </a:endParaRPr>
            </a:p>
          </p:txBody>
        </p:sp>
      </p:grpSp>
      <p:sp>
        <p:nvSpPr>
          <p:cNvPr id="929804" name="Rectangle 12"/>
          <p:cNvSpPr>
            <a:spLocks noGrp="1" noChangeArrowheads="1"/>
          </p:cNvSpPr>
          <p:nvPr>
            <p:ph type="ctrTitle"/>
          </p:nvPr>
        </p:nvSpPr>
        <p:spPr>
          <a:xfrm>
            <a:off x="1320800" y="1828800"/>
            <a:ext cx="10363200" cy="1143000"/>
          </a:xfrm>
        </p:spPr>
        <p:txBody>
          <a:bodyPr/>
          <a:lstStyle>
            <a:lvl1pPr>
              <a:defRPr sz="4400"/>
            </a:lvl1pPr>
          </a:lstStyle>
          <a:p>
            <a:r>
              <a:rPr lang="en-US"/>
              <a:t>Click to edit Master title style</a:t>
            </a:r>
          </a:p>
        </p:txBody>
      </p:sp>
      <p:sp>
        <p:nvSpPr>
          <p:cNvPr id="929805" name="Rectangle 13"/>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r>
              <a:rPr lang="en-US" dirty="0"/>
              <a:t>Click to edit Master subtitle style</a:t>
            </a:r>
          </a:p>
        </p:txBody>
      </p:sp>
    </p:spTree>
    <p:extLst>
      <p:ext uri="{BB962C8B-B14F-4D97-AF65-F5344CB8AC3E}">
        <p14:creationId xmlns:p14="http://schemas.microsoft.com/office/powerpoint/2010/main" val="489628537"/>
      </p:ext>
    </p:extLst>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12192000" cy="609600"/>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2061"/>
          <p:cNvSpPr>
            <a:spLocks noGrp="1" noChangeArrowheads="1"/>
          </p:cNvSpPr>
          <p:nvPr>
            <p:ph type="sldNum" sz="quarter" idx="10"/>
          </p:nvPr>
        </p:nvSpPr>
        <p:spPr>
          <a:xfrm>
            <a:off x="10972800" y="6477000"/>
            <a:ext cx="1219200" cy="381000"/>
          </a:xfrm>
        </p:spPr>
        <p:txBody>
          <a:bodyPr/>
          <a:lstStyle>
            <a:lvl1pPr>
              <a:defRPr>
                <a:latin typeface="Calibri" panose="020F0502020204030204" pitchFamily="34" charset="0"/>
              </a:defRPr>
            </a:lvl1pPr>
          </a:lstStyle>
          <a:p>
            <a:fld id="{2BF2BCA5-286D-4141-A2EB-331C91172E8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21488401"/>
      </p:ext>
    </p:extLst>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061"/>
          <p:cNvSpPr>
            <a:spLocks noGrp="1" noChangeArrowheads="1"/>
          </p:cNvSpPr>
          <p:nvPr>
            <p:ph type="sldNum" sz="quarter" idx="10"/>
          </p:nvPr>
        </p:nvSpPr>
        <p:spPr>
          <a:ln/>
        </p:spPr>
        <p:txBody>
          <a:bodyPr/>
          <a:lstStyle>
            <a:lvl1pPr>
              <a:defRPr/>
            </a:lvl1pPr>
          </a:lstStyle>
          <a:p>
            <a:fld id="{E09FD865-9C14-49B8-8DC5-4A4EFA0FB45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29688224"/>
      </p:ext>
    </p:extLst>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06400" y="1295400"/>
            <a:ext cx="5486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096000" y="1295400"/>
            <a:ext cx="5486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61"/>
          <p:cNvSpPr>
            <a:spLocks noGrp="1" noChangeArrowheads="1"/>
          </p:cNvSpPr>
          <p:nvPr>
            <p:ph type="sldNum" sz="quarter" idx="10"/>
          </p:nvPr>
        </p:nvSpPr>
        <p:spPr>
          <a:ln/>
        </p:spPr>
        <p:txBody>
          <a:bodyPr/>
          <a:lstStyle>
            <a:lvl1pPr>
              <a:defRPr/>
            </a:lvl1pPr>
          </a:lstStyle>
          <a:p>
            <a:fld id="{3CCF00EA-7FEC-4848-8AE3-5B6199E0A559}"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10181055"/>
      </p:ext>
    </p:extLst>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061"/>
          <p:cNvSpPr>
            <a:spLocks noGrp="1" noChangeArrowheads="1"/>
          </p:cNvSpPr>
          <p:nvPr>
            <p:ph type="sldNum" sz="quarter" idx="10"/>
          </p:nvPr>
        </p:nvSpPr>
        <p:spPr>
          <a:ln/>
        </p:spPr>
        <p:txBody>
          <a:bodyPr/>
          <a:lstStyle>
            <a:lvl1pPr>
              <a:defRPr/>
            </a:lvl1pPr>
          </a:lstStyle>
          <a:p>
            <a:fld id="{86980745-0AD1-41CE-A080-33B1A00EA326}"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91156013"/>
      </p:ext>
    </p:extLst>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061"/>
          <p:cNvSpPr>
            <a:spLocks noGrp="1" noChangeArrowheads="1"/>
          </p:cNvSpPr>
          <p:nvPr>
            <p:ph type="sldNum" sz="quarter" idx="10"/>
          </p:nvPr>
        </p:nvSpPr>
        <p:spPr>
          <a:xfrm>
            <a:off x="10972800" y="6477000"/>
            <a:ext cx="1219200" cy="381000"/>
          </a:xfrm>
        </p:spPr>
        <p:txBody>
          <a:bodyPr/>
          <a:lstStyle>
            <a:lvl1pPr>
              <a:defRPr>
                <a:latin typeface="Calibri" panose="020F0502020204030204" pitchFamily="34" charset="0"/>
              </a:defRPr>
            </a:lvl1pPr>
          </a:lstStyle>
          <a:p>
            <a:fld id="{4519947F-5783-4582-B3E0-6E6D930A0226}"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1642471"/>
      </p:ext>
    </p:extLst>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061"/>
          <p:cNvSpPr>
            <a:spLocks noGrp="1" noChangeArrowheads="1"/>
          </p:cNvSpPr>
          <p:nvPr>
            <p:ph type="sldNum" sz="quarter" idx="10"/>
          </p:nvPr>
        </p:nvSpPr>
        <p:spPr>
          <a:ln/>
        </p:spPr>
        <p:txBody>
          <a:bodyPr/>
          <a:lstStyle>
            <a:lvl1pPr>
              <a:defRPr/>
            </a:lvl1pPr>
          </a:lstStyle>
          <a:p>
            <a:fld id="{4A7B93CD-F32F-43F2-AB5D-12DAF2074D9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76308987"/>
      </p:ext>
    </p:extLst>
  </p:cSld>
  <p:clrMapOvr>
    <a:masterClrMapping/>
  </p:clrMapOvr>
  <p:transition>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061"/>
          <p:cNvSpPr>
            <a:spLocks noGrp="1" noChangeArrowheads="1"/>
          </p:cNvSpPr>
          <p:nvPr>
            <p:ph type="sldNum" sz="quarter" idx="10"/>
          </p:nvPr>
        </p:nvSpPr>
        <p:spPr>
          <a:ln/>
        </p:spPr>
        <p:txBody>
          <a:bodyPr/>
          <a:lstStyle>
            <a:lvl1pPr>
              <a:defRPr/>
            </a:lvl1pPr>
          </a:lstStyle>
          <a:p>
            <a:fld id="{C3619DBC-6463-41C9-898E-2A92E31CE02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8006336"/>
      </p:ext>
    </p:extLst>
  </p:cSld>
  <p:clrMapOvr>
    <a:masterClrMapping/>
  </p:clrMapOvr>
  <p:transition>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061"/>
          <p:cNvSpPr>
            <a:spLocks noGrp="1" noChangeArrowheads="1"/>
          </p:cNvSpPr>
          <p:nvPr>
            <p:ph type="sldNum" sz="quarter" idx="10"/>
          </p:nvPr>
        </p:nvSpPr>
        <p:spPr>
          <a:ln/>
        </p:spPr>
        <p:txBody>
          <a:bodyPr/>
          <a:lstStyle>
            <a:lvl1pPr>
              <a:defRPr/>
            </a:lvl1pPr>
          </a:lstStyle>
          <a:p>
            <a:fld id="{70F5AF79-B119-4FF0-9CDE-ADEFC360FAA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19934728"/>
      </p:ext>
    </p:extLst>
  </p:cSld>
  <p:clrMapOvr>
    <a:masterClrMapping/>
  </p:clrMapOvr>
  <p:transition>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061"/>
          <p:cNvSpPr>
            <a:spLocks noGrp="1" noChangeArrowheads="1"/>
          </p:cNvSpPr>
          <p:nvPr>
            <p:ph type="sldNum" sz="quarter" idx="10"/>
          </p:nvPr>
        </p:nvSpPr>
        <p:spPr>
          <a:ln/>
        </p:spPr>
        <p:txBody>
          <a:bodyPr/>
          <a:lstStyle>
            <a:lvl1pPr>
              <a:defRPr/>
            </a:lvl1pPr>
          </a:lstStyle>
          <a:p>
            <a:fld id="{2FC6E320-32B4-499F-9DCF-AD25C7259A6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44288287"/>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5" y="221676"/>
            <a:ext cx="11369963" cy="738909"/>
          </a:xfrm>
        </p:spPr>
        <p:txBody>
          <a:bodyPr/>
          <a:lstStyle>
            <a:lvl1pPr marL="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0983" y="1219200"/>
            <a:ext cx="11406908" cy="5384800"/>
          </a:xfrm>
        </p:spPr>
        <p:txBody>
          <a:bodyPr/>
          <a:lstStyle>
            <a:lvl1pPr marL="461951" indent="-461951">
              <a:defRPr sz="2800"/>
            </a:lvl1pPr>
            <a:lvl2pPr marL="738170" indent="-538149">
              <a:defRPr sz="2800"/>
            </a:lvl2pPr>
            <a:lvl3pPr marL="858817" indent="-474651">
              <a:defRPr sz="2800"/>
            </a:lvl3pPr>
            <a:lvl4pPr marL="1144559" indent="-522275">
              <a:defRPr sz="2800"/>
            </a:lvl4pPr>
            <a:lvl5pPr marL="1376328" indent="-507987">
              <a:defRPr sz="2800"/>
            </a:lvl5pPr>
          </a:lstStyle>
          <a:p>
            <a:pPr lvl="0"/>
            <a:r>
              <a:rPr lang="en-US" dirty="0" smtClean="0"/>
              <a:t>Click to edit Master text styles</a:t>
            </a:r>
          </a:p>
          <a:p>
            <a:pPr lvl="1"/>
            <a:r>
              <a:rPr lang="en-US" dirty="0" smtClean="0"/>
              <a:t>Second level</a:t>
            </a:r>
          </a:p>
          <a:p>
            <a:pPr lvl="2"/>
            <a:r>
              <a:rPr lang="en-US" dirty="0" smtClean="0"/>
              <a:t> Third level</a:t>
            </a:r>
          </a:p>
          <a:p>
            <a:pPr lvl="3"/>
            <a:r>
              <a:rPr lang="en-US" dirty="0" smtClean="0"/>
              <a:t> Fourth level</a:t>
            </a:r>
          </a:p>
          <a:p>
            <a:pPr lvl="4"/>
            <a:r>
              <a:rPr lang="en-US" dirty="0" smtClean="0"/>
              <a:t> Fifth level</a:t>
            </a:r>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6200" y="304800"/>
            <a:ext cx="2921000" cy="6172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03200" y="304800"/>
            <a:ext cx="8559800" cy="6172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061"/>
          <p:cNvSpPr>
            <a:spLocks noGrp="1" noChangeArrowheads="1"/>
          </p:cNvSpPr>
          <p:nvPr>
            <p:ph type="sldNum" sz="quarter" idx="10"/>
          </p:nvPr>
        </p:nvSpPr>
        <p:spPr>
          <a:ln/>
        </p:spPr>
        <p:txBody>
          <a:bodyPr/>
          <a:lstStyle>
            <a:lvl1pPr>
              <a:defRPr/>
            </a:lvl1pPr>
          </a:lstStyle>
          <a:p>
            <a:fld id="{386AB683-3D30-48AB-A4A0-BB487C9C6A91}"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06594995"/>
      </p:ext>
    </p:extLst>
  </p:cSld>
  <p:clrMapOvr>
    <a:masterClrMapping/>
  </p:clrMapOvr>
  <p:transition>
    <p:zo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06400" y="1295400"/>
            <a:ext cx="5486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096000" y="1295400"/>
            <a:ext cx="5486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096000" y="3962400"/>
            <a:ext cx="5486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2061"/>
          <p:cNvSpPr>
            <a:spLocks noGrp="1" noChangeArrowheads="1"/>
          </p:cNvSpPr>
          <p:nvPr>
            <p:ph type="sldNum" sz="quarter" idx="10"/>
          </p:nvPr>
        </p:nvSpPr>
        <p:spPr>
          <a:ln/>
        </p:spPr>
        <p:txBody>
          <a:bodyPr/>
          <a:lstStyle>
            <a:lvl1pPr>
              <a:defRPr/>
            </a:lvl1pPr>
          </a:lstStyle>
          <a:p>
            <a:fld id="{680A1083-1268-4A42-B7F5-4F6EE6F4CD64}"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63329640"/>
      </p:ext>
    </p:extLst>
  </p:cSld>
  <p:clrMapOvr>
    <a:masterClrMapping/>
  </p:clrMapOvr>
  <p:transition>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06400" y="1295400"/>
            <a:ext cx="5486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096000" y="1295400"/>
            <a:ext cx="5486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61"/>
          <p:cNvSpPr>
            <a:spLocks noGrp="1" noChangeArrowheads="1"/>
          </p:cNvSpPr>
          <p:nvPr>
            <p:ph type="sldNum" sz="quarter" idx="10"/>
          </p:nvPr>
        </p:nvSpPr>
        <p:spPr>
          <a:ln/>
        </p:spPr>
        <p:txBody>
          <a:bodyPr/>
          <a:lstStyle>
            <a:lvl1pPr>
              <a:defRPr/>
            </a:lvl1pPr>
          </a:lstStyle>
          <a:p>
            <a:fld id="{5D5C0945-3C12-41E7-B090-1D5BB38CB1A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34169413"/>
      </p:ext>
    </p:extLst>
  </p:cSld>
  <p:clrMapOvr>
    <a:masterClrMapping/>
  </p:clrMapOvr>
  <p:transition>
    <p:zo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06400" y="1295400"/>
            <a:ext cx="5486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6096000" y="1295400"/>
            <a:ext cx="5486400" cy="5181600"/>
          </a:xfrm>
        </p:spPr>
        <p:txBody>
          <a:bodyPr/>
          <a:lstStyle/>
          <a:p>
            <a:pPr lvl="0"/>
            <a:endParaRPr lang="en-US" noProof="0" smtClean="0"/>
          </a:p>
        </p:txBody>
      </p:sp>
      <p:sp>
        <p:nvSpPr>
          <p:cNvPr id="5" name="Rectangle 2061"/>
          <p:cNvSpPr>
            <a:spLocks noGrp="1" noChangeArrowheads="1"/>
          </p:cNvSpPr>
          <p:nvPr>
            <p:ph type="sldNum" sz="quarter" idx="10"/>
          </p:nvPr>
        </p:nvSpPr>
        <p:spPr>
          <a:ln/>
        </p:spPr>
        <p:txBody>
          <a:bodyPr/>
          <a:lstStyle>
            <a:lvl1pPr>
              <a:defRPr/>
            </a:lvl1pPr>
          </a:lstStyle>
          <a:p>
            <a:fld id="{263418DA-E3C5-4DA3-B4BD-88B354425D9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79329536"/>
      </p:ext>
    </p:extLst>
  </p:cSld>
  <p:clrMapOvr>
    <a:masterClrMapping/>
  </p:clrMapOvr>
  <p:transition>
    <p:zo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03200" y="304800"/>
            <a:ext cx="11684000" cy="6096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06400" y="1295400"/>
            <a:ext cx="5486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096000" y="1295400"/>
            <a:ext cx="5486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06400" y="3962400"/>
            <a:ext cx="5486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6096000" y="3962400"/>
            <a:ext cx="5486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061"/>
          <p:cNvSpPr>
            <a:spLocks noGrp="1" noChangeArrowheads="1"/>
          </p:cNvSpPr>
          <p:nvPr>
            <p:ph type="sldNum" sz="quarter" idx="10"/>
          </p:nvPr>
        </p:nvSpPr>
        <p:spPr>
          <a:ln/>
        </p:spPr>
        <p:txBody>
          <a:bodyPr/>
          <a:lstStyle>
            <a:lvl1pPr>
              <a:defRPr/>
            </a:lvl1pPr>
          </a:lstStyle>
          <a:p>
            <a:fld id="{04F52F42-01D7-4758-AD42-3F87F929CD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81572545"/>
      </p:ext>
    </p:extLst>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4A7B93CD-F32F-43F2-AB5D-12DAF2074D9B}" type="slidenum">
              <a:rPr lang="en-US" altLang="en-US"/>
              <a:pPr/>
              <a:t>‹#›</a:t>
            </a:fld>
            <a:endParaRPr lang="en-US" altLang="en-US"/>
          </a:p>
        </p:txBody>
      </p:sp>
    </p:spTree>
    <p:extLst>
      <p:ext uri="{BB962C8B-B14F-4D97-AF65-F5344CB8AC3E}">
        <p14:creationId xmlns:p14="http://schemas.microsoft.com/office/powerpoint/2010/main" val="939940225"/>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06400" y="1295400"/>
            <a:ext cx="5486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096000" y="1295400"/>
            <a:ext cx="5486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096000" y="3962400"/>
            <a:ext cx="5486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680A1083-1268-4A42-B7F5-4F6EE6F4CD64}" type="slidenum">
              <a:rPr lang="en-US" altLang="en-US"/>
              <a:pPr/>
              <a:t>‹#›</a:t>
            </a:fld>
            <a:endParaRPr lang="en-US" altLang="en-US"/>
          </a:p>
        </p:txBody>
      </p:sp>
    </p:spTree>
    <p:extLst>
      <p:ext uri="{BB962C8B-B14F-4D97-AF65-F5344CB8AC3E}">
        <p14:creationId xmlns:p14="http://schemas.microsoft.com/office/powerpoint/2010/main" val="987668935"/>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06400" y="1295400"/>
            <a:ext cx="5486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096000" y="1295400"/>
            <a:ext cx="5486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5D5C0945-3C12-41E7-B090-1D5BB38CB1A8}" type="slidenum">
              <a:rPr lang="en-US" altLang="en-US"/>
              <a:pPr/>
              <a:t>‹#›</a:t>
            </a:fld>
            <a:endParaRPr lang="en-US" altLang="en-US"/>
          </a:p>
        </p:txBody>
      </p:sp>
    </p:spTree>
    <p:extLst>
      <p:ext uri="{BB962C8B-B14F-4D97-AF65-F5344CB8AC3E}">
        <p14:creationId xmlns:p14="http://schemas.microsoft.com/office/powerpoint/2010/main" val="1240089731"/>
      </p:ext>
    </p:extLst>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06400" y="1295400"/>
            <a:ext cx="5486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6096000" y="1295400"/>
            <a:ext cx="5486400" cy="5181600"/>
          </a:xfrm>
        </p:spPr>
        <p:txBody>
          <a:bodyPr/>
          <a:lstStyle/>
          <a:p>
            <a:pPr lvl="0"/>
            <a:endParaRPr lang="en-US" noProof="0" smtClean="0"/>
          </a:p>
        </p:txBody>
      </p:sp>
      <p:sp>
        <p:nvSpPr>
          <p:cNvPr id="5"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263418DA-E3C5-4DA3-B4BD-88B354425D9E}" type="slidenum">
              <a:rPr lang="en-US" altLang="en-US"/>
              <a:pPr/>
              <a:t>‹#›</a:t>
            </a:fld>
            <a:endParaRPr lang="en-US" altLang="en-US"/>
          </a:p>
        </p:txBody>
      </p:sp>
    </p:spTree>
    <p:extLst>
      <p:ext uri="{BB962C8B-B14F-4D97-AF65-F5344CB8AC3E}">
        <p14:creationId xmlns:p14="http://schemas.microsoft.com/office/powerpoint/2010/main" val="3338162562"/>
      </p:ext>
    </p:extLst>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06400" y="1295400"/>
            <a:ext cx="5486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096000" y="1295400"/>
            <a:ext cx="5486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3CCF00EA-7FEC-4848-8AE3-5B6199E0A559}" type="slidenum">
              <a:rPr lang="en-US" altLang="en-US"/>
              <a:pPr/>
              <a:t>‹#›</a:t>
            </a:fld>
            <a:endParaRPr lang="en-US" altLang="en-US"/>
          </a:p>
        </p:txBody>
      </p:sp>
    </p:spTree>
    <p:extLst>
      <p:ext uri="{BB962C8B-B14F-4D97-AF65-F5344CB8AC3E}">
        <p14:creationId xmlns:p14="http://schemas.microsoft.com/office/powerpoint/2010/main" val="183873111"/>
      </p:ext>
    </p:extLst>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03200" y="304800"/>
            <a:ext cx="11684000" cy="6096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06400" y="1295400"/>
            <a:ext cx="5486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096000" y="1295400"/>
            <a:ext cx="5486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06400" y="3962400"/>
            <a:ext cx="5486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6096000" y="3962400"/>
            <a:ext cx="5486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04F52F42-01D7-4758-AD42-3F87F929CD2D}" type="slidenum">
              <a:rPr lang="en-US" altLang="en-US"/>
              <a:pPr/>
              <a:t>‹#›</a:t>
            </a:fld>
            <a:endParaRPr lang="en-US" altLang="en-US"/>
          </a:p>
        </p:txBody>
      </p:sp>
    </p:spTree>
    <p:extLst>
      <p:ext uri="{BB962C8B-B14F-4D97-AF65-F5344CB8AC3E}">
        <p14:creationId xmlns:p14="http://schemas.microsoft.com/office/powerpoint/2010/main" val="3740150281"/>
      </p:ext>
    </p:extLst>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061"/>
          <p:cNvSpPr>
            <a:spLocks noGrp="1" noChangeArrowheads="1"/>
          </p:cNvSpPr>
          <p:nvPr>
            <p:ph type="sldNum" sz="quarter" idx="10"/>
          </p:nvPr>
        </p:nvSpPr>
        <p:spPr>
          <a:xfrm>
            <a:off x="10972800" y="6477000"/>
            <a:ext cx="1219200" cy="381000"/>
          </a:xfrm>
          <a:prstGeom prst="rect">
            <a:avLst/>
          </a:prstGeom>
        </p:spPr>
        <p:txBody>
          <a:bodyPr/>
          <a:lstStyle>
            <a:lvl1pPr>
              <a:defRPr>
                <a:latin typeface="Calibri" panose="020F0502020204030204" pitchFamily="34" charset="0"/>
              </a:defRPr>
            </a:lvl1pPr>
          </a:lstStyle>
          <a:p>
            <a:fld id="{4519947F-5783-4582-B3E0-6E6D930A0226}" type="slidenum">
              <a:rPr lang="en-US" altLang="en-US"/>
              <a:pPr/>
              <a:t>‹#›</a:t>
            </a:fld>
            <a:endParaRPr lang="en-US" altLang="en-US"/>
          </a:p>
        </p:txBody>
      </p:sp>
    </p:spTree>
    <p:extLst>
      <p:ext uri="{BB962C8B-B14F-4D97-AF65-F5344CB8AC3E}">
        <p14:creationId xmlns:p14="http://schemas.microsoft.com/office/powerpoint/2010/main" val="1376381057"/>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5" y="286607"/>
            <a:ext cx="11369963" cy="673979"/>
          </a:xfrm>
          <a:prstGeom prst="rect">
            <a:avLst/>
          </a:prstGeom>
        </p:spPr>
        <p:txBody>
          <a:bodyPr vert="horz" lIns="91436" tIns="45718" rIns="91436" bIns="45718"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50983" y="1219203"/>
            <a:ext cx="11406908" cy="5209309"/>
          </a:xfrm>
          <a:prstGeom prst="rect">
            <a:avLst/>
          </a:prstGeom>
        </p:spPr>
        <p:txBody>
          <a:bodyPr vert="horz" lIns="91436" tIns="45718" rIns="91436" bIns="45718" rtlCol="0">
            <a:noAutofit/>
          </a:body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a:p>
            <a:pPr lvl="4"/>
            <a:r>
              <a:rPr lang="en-US" dirty="0" smtClean="0"/>
              <a:t> Fifth level</a:t>
            </a:r>
            <a:endParaRPr lang="en-US" dirty="0"/>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6"/>
            <a:ext cx="1066800" cy="273844"/>
          </a:xfrm>
          <a:prstGeom prst="rect">
            <a:avLst/>
          </a:prstGeom>
        </p:spPr>
        <p:txBody>
          <a:bodyPr lIns="91436" tIns="45718" rIns="91436" bIns="45718"/>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b="0" smtClean="0"/>
              <a:pPr/>
              <a:t>‹#›</a:t>
            </a:fld>
            <a:endParaRPr lang="en-US" sz="1600" b="0"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78" r:id="rId3"/>
    <p:sldLayoutId id="2147483679" r:id="rId4"/>
    <p:sldLayoutId id="2147483680" r:id="rId5"/>
    <p:sldLayoutId id="2147483681" r:id="rId6"/>
    <p:sldLayoutId id="2147483682" r:id="rId7"/>
    <p:sldLayoutId id="2147483683" r:id="rId8"/>
    <p:sldLayoutId id="2147483684" r:id="rId9"/>
  </p:sldLayoutIdLst>
  <p:timing>
    <p:tnLst>
      <p:par>
        <p:cTn id="1" dur="indefinite" restart="never" nodeType="tmRoot"/>
      </p:par>
    </p:tnLst>
  </p:timing>
  <p:hf hdr="0" ftr="0" dt="0"/>
  <p:txStyles>
    <p:titleStyle>
      <a:lvl1pPr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p:titleStyle>
    <p:body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056"/>
          <p:cNvSpPr>
            <a:spLocks noChangeArrowheads="1"/>
          </p:cNvSpPr>
          <p:nvPr/>
        </p:nvSpPr>
        <p:spPr bwMode="gray">
          <a:xfrm>
            <a:off x="406401" y="1143000"/>
            <a:ext cx="10968567" cy="46038"/>
          </a:xfrm>
          <a:prstGeom prst="rect">
            <a:avLst/>
          </a:prstGeom>
          <a:gradFill rotWithShape="0">
            <a:gsLst>
              <a:gs pos="0">
                <a:srgbClr val="008080">
                  <a:alpha val="95000"/>
                </a:srgbClr>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defTabSz="914400" eaLnBrk="1" fontAlgn="base" hangingPunct="1">
              <a:spcBef>
                <a:spcPct val="0"/>
              </a:spcBef>
              <a:spcAft>
                <a:spcPct val="0"/>
              </a:spcAft>
              <a:defRPr/>
            </a:pPr>
            <a:endParaRPr kumimoji="1" lang="en-US" altLang="en-US" sz="2400" smtClean="0">
              <a:solidFill>
                <a:srgbClr val="000000"/>
              </a:solidFill>
            </a:endParaRPr>
          </a:p>
        </p:txBody>
      </p:sp>
      <p:sp>
        <p:nvSpPr>
          <p:cNvPr id="2051" name="Rectangle 2057"/>
          <p:cNvSpPr>
            <a:spLocks noGrp="1" noChangeArrowheads="1"/>
          </p:cNvSpPr>
          <p:nvPr>
            <p:ph type="title"/>
          </p:nvPr>
        </p:nvSpPr>
        <p:spPr bwMode="auto">
          <a:xfrm>
            <a:off x="203200" y="304800"/>
            <a:ext cx="1168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2052" name="Rectangle 2058"/>
          <p:cNvSpPr>
            <a:spLocks noGrp="1" noChangeArrowheads="1"/>
          </p:cNvSpPr>
          <p:nvPr>
            <p:ph type="body" idx="1"/>
          </p:nvPr>
        </p:nvSpPr>
        <p:spPr bwMode="auto">
          <a:xfrm>
            <a:off x="406400" y="1295400"/>
            <a:ext cx="11176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28781" name="Rectangle 2061"/>
          <p:cNvSpPr>
            <a:spLocks noGrp="1" noChangeArrowheads="1"/>
          </p:cNvSpPr>
          <p:nvPr>
            <p:ph type="sldNum" sz="quarter" idx="4"/>
          </p:nvPr>
        </p:nvSpPr>
        <p:spPr bwMode="auto">
          <a:xfrm>
            <a:off x="9652000" y="6477000"/>
            <a:ext cx="25400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defTabSz="914400" fontAlgn="base">
              <a:spcBef>
                <a:spcPct val="0"/>
              </a:spcBef>
              <a:spcAft>
                <a:spcPct val="0"/>
              </a:spcAft>
            </a:pPr>
            <a:fld id="{ADE5E639-12BF-4B50-92D4-DA62F252029C}" type="slidenum">
              <a:rPr lang="en-US" altLang="en-US" smtClean="0">
                <a:solidFill>
                  <a:srgbClr val="000000"/>
                </a:solidFill>
              </a:rPr>
              <a:pPr defTabSz="914400" fontAlgn="base">
                <a:spcBef>
                  <a:spcPct val="0"/>
                </a:spcBef>
                <a:spcAft>
                  <a:spcPct val="0"/>
                </a:spcAft>
              </a:pPr>
              <a:t>‹#›</a:t>
            </a:fld>
            <a:endParaRPr lang="en-US" altLang="en-US" smtClean="0">
              <a:solidFill>
                <a:srgbClr val="000000"/>
              </a:solidFill>
            </a:endParaRPr>
          </a:p>
        </p:txBody>
      </p:sp>
    </p:spTree>
    <p:extLst>
      <p:ext uri="{BB962C8B-B14F-4D97-AF65-F5344CB8AC3E}">
        <p14:creationId xmlns:p14="http://schemas.microsoft.com/office/powerpoint/2010/main" val="157091583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Lst>
  <p:transition>
    <p:zoom/>
  </p:transition>
  <p:hf hdr="0"/>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Berlin Sans FB Demi" pitchFamily="34" charset="0"/>
        </a:defRPr>
      </a:lvl2pPr>
      <a:lvl3pPr algn="ctr" rtl="0" eaLnBrk="0" fontAlgn="base" hangingPunct="0">
        <a:spcBef>
          <a:spcPct val="0"/>
        </a:spcBef>
        <a:spcAft>
          <a:spcPct val="0"/>
        </a:spcAft>
        <a:defRPr sz="3600" b="1">
          <a:solidFill>
            <a:schemeClr val="tx2"/>
          </a:solidFill>
          <a:latin typeface="Berlin Sans FB Demi" pitchFamily="34" charset="0"/>
        </a:defRPr>
      </a:lvl3pPr>
      <a:lvl4pPr algn="ctr" rtl="0" eaLnBrk="0" fontAlgn="base" hangingPunct="0">
        <a:spcBef>
          <a:spcPct val="0"/>
        </a:spcBef>
        <a:spcAft>
          <a:spcPct val="0"/>
        </a:spcAft>
        <a:defRPr sz="3600" b="1">
          <a:solidFill>
            <a:schemeClr val="tx2"/>
          </a:solidFill>
          <a:latin typeface="Berlin Sans FB Demi" pitchFamily="34" charset="0"/>
        </a:defRPr>
      </a:lvl4pPr>
      <a:lvl5pPr algn="ctr" rtl="0" eaLnBrk="0" fontAlgn="base" hangingPunct="0">
        <a:spcBef>
          <a:spcPct val="0"/>
        </a:spcBef>
        <a:spcAft>
          <a:spcPct val="0"/>
        </a:spcAft>
        <a:defRPr sz="3600" b="1">
          <a:solidFill>
            <a:schemeClr val="tx2"/>
          </a:solidFill>
          <a:latin typeface="Berlin Sans FB Demi" pitchFamily="34" charset="0"/>
        </a:defRPr>
      </a:lvl5pPr>
      <a:lvl6pPr marL="457200" algn="ctr" rtl="0" fontAlgn="base">
        <a:spcBef>
          <a:spcPct val="0"/>
        </a:spcBef>
        <a:spcAft>
          <a:spcPct val="0"/>
        </a:spcAft>
        <a:defRPr sz="3600" b="1">
          <a:solidFill>
            <a:schemeClr val="tx2"/>
          </a:solidFill>
          <a:latin typeface="Berlin Sans FB Demi" pitchFamily="34" charset="0"/>
        </a:defRPr>
      </a:lvl6pPr>
      <a:lvl7pPr marL="914400" algn="ctr" rtl="0" fontAlgn="base">
        <a:spcBef>
          <a:spcPct val="0"/>
        </a:spcBef>
        <a:spcAft>
          <a:spcPct val="0"/>
        </a:spcAft>
        <a:defRPr sz="3600" b="1">
          <a:solidFill>
            <a:schemeClr val="tx2"/>
          </a:solidFill>
          <a:latin typeface="Berlin Sans FB Demi" pitchFamily="34" charset="0"/>
        </a:defRPr>
      </a:lvl7pPr>
      <a:lvl8pPr marL="1371600" algn="ctr" rtl="0" fontAlgn="base">
        <a:spcBef>
          <a:spcPct val="0"/>
        </a:spcBef>
        <a:spcAft>
          <a:spcPct val="0"/>
        </a:spcAft>
        <a:defRPr sz="3600" b="1">
          <a:solidFill>
            <a:schemeClr val="tx2"/>
          </a:solidFill>
          <a:latin typeface="Berlin Sans FB Demi" pitchFamily="34" charset="0"/>
        </a:defRPr>
      </a:lvl8pPr>
      <a:lvl9pPr marL="1828800" algn="ctr" rtl="0" fontAlgn="base">
        <a:spcBef>
          <a:spcPct val="0"/>
        </a:spcBef>
        <a:spcAft>
          <a:spcPct val="0"/>
        </a:spcAft>
        <a:defRPr sz="3600" b="1">
          <a:solidFill>
            <a:schemeClr val="tx2"/>
          </a:solidFill>
          <a:latin typeface="Berlin Sans FB Demi"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16.xml"/><Relationship Id="rId7" Type="http://schemas.openxmlformats.org/officeDocument/2006/relationships/image" Target="../media/image19.wmf"/><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8.wmf"/><Relationship Id="rId4" Type="http://schemas.openxmlformats.org/officeDocument/2006/relationships/oleObject" Target="../embeddings/oleObject3.bin"/><Relationship Id="rId9" Type="http://schemas.openxmlformats.org/officeDocument/2006/relationships/image" Target="../media/image20.w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image" Target="../media/image22.png"/><Relationship Id="rId5" Type="http://schemas.openxmlformats.org/officeDocument/2006/relationships/image" Target="../media/image21.wmf"/><Relationship Id="rId4"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8" Type="http://schemas.openxmlformats.org/officeDocument/2006/relationships/image" Target="../media/image26.gif"/><Relationship Id="rId3" Type="http://schemas.openxmlformats.org/officeDocument/2006/relationships/notesSlide" Target="../notesSlides/notesSlide18.xml"/><Relationship Id="rId7" Type="http://schemas.openxmlformats.org/officeDocument/2006/relationships/image" Target="../media/image25.png"/><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image" Target="../media/image24.jpeg"/><Relationship Id="rId5" Type="http://schemas.openxmlformats.org/officeDocument/2006/relationships/image" Target="../media/image23.wmf"/><Relationship Id="rId4" Type="http://schemas.openxmlformats.org/officeDocument/2006/relationships/oleObject" Target="../embeddings/oleObject7.bin"/><Relationship Id="rId9"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wm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33.wmf"/><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32.wmf"/><Relationship Id="rId4" Type="http://schemas.openxmlformats.org/officeDocument/2006/relationships/oleObject" Target="../embeddings/oleObject8.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37.png"/><Relationship Id="rId5" Type="http://schemas.openxmlformats.org/officeDocument/2006/relationships/image" Target="../media/image36.emf"/><Relationship Id="rId4" Type="http://schemas.openxmlformats.org/officeDocument/2006/relationships/oleObject" Target="../embeddings/oleObject10.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39.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38.wmf"/><Relationship Id="rId4" Type="http://schemas.openxmlformats.org/officeDocument/2006/relationships/oleObject" Target="../embeddings/oleObject11.bin"/></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7.wmf"/><Relationship Id="rId4" Type="http://schemas.openxmlformats.org/officeDocument/2006/relationships/image" Target="../media/image46.wmf"/></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w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4.xml"/><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emf"/><Relationship Id="rId4" Type="http://schemas.openxmlformats.org/officeDocument/2006/relationships/oleObject" Target="../embeddings/oleObject1.bin"/><Relationship Id="rId9" Type="http://schemas.openxmlformats.org/officeDocument/2006/relationships/image" Target="../media/image7.gif"/></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www.wolfram.com/products/mathematica/" TargetMode="External"/><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hyperlink" Target="http://mathworld.wolfram.com/ChernoffFace.html" TargetMode="External"/><Relationship Id="rId4" Type="http://schemas.openxmlformats.org/officeDocument/2006/relationships/hyperlink" Target="http://www.amazon.com/exec/obidos/ASIN/0062731025/ref=nosim/weisstein-20"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1.jpg"/></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gif"/><Relationship Id="rId4" Type="http://schemas.openxmlformats.org/officeDocument/2006/relationships/image" Target="../media/image73.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77.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4.bin"/><Relationship Id="rId5" Type="http://schemas.openxmlformats.org/officeDocument/2006/relationships/image" Target="../media/image76.wmf"/><Relationship Id="rId4" Type="http://schemas.openxmlformats.org/officeDocument/2006/relationships/oleObject" Target="../embeddings/oleObject13.bin"/></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gif"/><Relationship Id="rId4" Type="http://schemas.openxmlformats.org/officeDocument/2006/relationships/image" Target="../media/image13.jpeg"/></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60.xml"/><Relationship Id="rId7" Type="http://schemas.openxmlformats.org/officeDocument/2006/relationships/image" Target="../media/image79.wmf"/><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oleObject" Target="../embeddings/oleObject16.bin"/><Relationship Id="rId11" Type="http://schemas.openxmlformats.org/officeDocument/2006/relationships/image" Target="../media/image81.wmf"/><Relationship Id="rId5" Type="http://schemas.openxmlformats.org/officeDocument/2006/relationships/image" Target="../media/image78.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80.wmf"/></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notesSlide" Target="../notesSlides/notesSlide61.xml"/><Relationship Id="rId7" Type="http://schemas.openxmlformats.org/officeDocument/2006/relationships/image" Target="../media/image83.e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Microsoft_Excel_97-2003_Worksheet1.xls"/><Relationship Id="rId5" Type="http://schemas.openxmlformats.org/officeDocument/2006/relationships/image" Target="../media/image82.emf"/><Relationship Id="rId4" Type="http://schemas.openxmlformats.org/officeDocument/2006/relationships/oleObject" Target="../embeddings/oleObject19.bin"/><Relationship Id="rId9" Type="http://schemas.openxmlformats.org/officeDocument/2006/relationships/image" Target="../media/image84.wmf"/></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85.wmf"/><Relationship Id="rId4" Type="http://schemas.openxmlformats.org/officeDocument/2006/relationships/oleObject" Target="../embeddings/oleObject21.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notesSlide" Target="../notesSlides/notesSlide63.xml"/><Relationship Id="rId7" Type="http://schemas.openxmlformats.org/officeDocument/2006/relationships/image" Target="../media/image87.wmf"/><Relationship Id="rId2" Type="http://schemas.openxmlformats.org/officeDocument/2006/relationships/slideLayout" Target="../slideLayouts/slideLayout5.xml"/><Relationship Id="rId1" Type="http://schemas.openxmlformats.org/officeDocument/2006/relationships/vmlDrawing" Target="../drawings/vmlDrawing12.vml"/><Relationship Id="rId6" Type="http://schemas.openxmlformats.org/officeDocument/2006/relationships/oleObject" Target="../embeddings/oleObject23.bin"/><Relationship Id="rId5" Type="http://schemas.openxmlformats.org/officeDocument/2006/relationships/image" Target="../media/image86.wmf"/><Relationship Id="rId4" Type="http://schemas.openxmlformats.org/officeDocument/2006/relationships/oleObject" Target="../embeddings/oleObject22.bin"/><Relationship Id="rId9" Type="http://schemas.openxmlformats.org/officeDocument/2006/relationships/image" Target="../media/image88.wmf"/></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27.bin"/><Relationship Id="rId13" Type="http://schemas.openxmlformats.org/officeDocument/2006/relationships/image" Target="../media/image84.wmf"/><Relationship Id="rId3" Type="http://schemas.openxmlformats.org/officeDocument/2006/relationships/notesSlide" Target="../notesSlides/notesSlide64.xml"/><Relationship Id="rId7" Type="http://schemas.openxmlformats.org/officeDocument/2006/relationships/image" Target="../media/image90.emf"/><Relationship Id="rId12"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26.bin"/><Relationship Id="rId11" Type="http://schemas.openxmlformats.org/officeDocument/2006/relationships/image" Target="../media/image92.emf"/><Relationship Id="rId5" Type="http://schemas.openxmlformats.org/officeDocument/2006/relationships/image" Target="../media/image89.emf"/><Relationship Id="rId10" Type="http://schemas.openxmlformats.org/officeDocument/2006/relationships/oleObject" Target="../embeddings/oleObject28.bin"/><Relationship Id="rId4" Type="http://schemas.openxmlformats.org/officeDocument/2006/relationships/oleObject" Target="../embeddings/oleObject25.bin"/><Relationship Id="rId9" Type="http://schemas.openxmlformats.org/officeDocument/2006/relationships/image" Target="../media/image91.emf"/></Relationships>
</file>

<file path=ppt/slides/_rels/slide65.xml.rels><?xml version="1.0" encoding="UTF-8" standalone="yes"?>
<Relationships xmlns="http://schemas.openxmlformats.org/package/2006/relationships"><Relationship Id="rId3" Type="http://schemas.openxmlformats.org/officeDocument/2006/relationships/image" Target="../media/image93.jpeg"/><Relationship Id="rId7" Type="http://schemas.openxmlformats.org/officeDocument/2006/relationships/image" Target="../media/image97.jpe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96.jpeg"/><Relationship Id="rId5" Type="http://schemas.openxmlformats.org/officeDocument/2006/relationships/image" Target="../media/image95.jpeg"/><Relationship Id="rId4" Type="http://schemas.openxmlformats.org/officeDocument/2006/relationships/image" Target="../media/image94.jpeg"/></Relationships>
</file>

<file path=ppt/slides/_rels/slide66.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notesSlide" Target="../notesSlides/notesSlide66.xml"/><Relationship Id="rId7" Type="http://schemas.openxmlformats.org/officeDocument/2006/relationships/image" Target="../media/image99.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31.bin"/><Relationship Id="rId5" Type="http://schemas.openxmlformats.org/officeDocument/2006/relationships/image" Target="../media/image98.wmf"/><Relationship Id="rId4" Type="http://schemas.openxmlformats.org/officeDocument/2006/relationships/oleObject" Target="../embeddings/oleObject30.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100.wmf"/><Relationship Id="rId4" Type="http://schemas.openxmlformats.org/officeDocument/2006/relationships/oleObject" Target="../embeddings/oleObject32.bin"/></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7" Type="http://schemas.openxmlformats.org/officeDocument/2006/relationships/image" Target="../media/image102.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34.bin"/><Relationship Id="rId5" Type="http://schemas.openxmlformats.org/officeDocument/2006/relationships/image" Target="../media/image101.wmf"/><Relationship Id="rId4" Type="http://schemas.openxmlformats.org/officeDocument/2006/relationships/oleObject" Target="../embeddings/oleObject33.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7" Type="http://schemas.openxmlformats.org/officeDocument/2006/relationships/image" Target="../media/image103.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36.bin"/><Relationship Id="rId5" Type="http://schemas.openxmlformats.org/officeDocument/2006/relationships/image" Target="../media/image101.wmf"/><Relationship Id="rId4" Type="http://schemas.openxmlformats.org/officeDocument/2006/relationships/oleObject" Target="../embeddings/oleObject35.bin"/></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104.wmf"/><Relationship Id="rId5" Type="http://schemas.openxmlformats.org/officeDocument/2006/relationships/oleObject" Target="../embeddings/oleObject37.bin"/><Relationship Id="rId4" Type="http://schemas.openxmlformats.org/officeDocument/2006/relationships/image" Target="../media/image105.jpeg"/></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notesSlide" Target="../notesSlides/notesSlide71.xml"/><Relationship Id="rId7" Type="http://schemas.openxmlformats.org/officeDocument/2006/relationships/image" Target="../media/image107.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39.bin"/><Relationship Id="rId5" Type="http://schemas.openxmlformats.org/officeDocument/2006/relationships/image" Target="../media/image106.wmf"/><Relationship Id="rId10" Type="http://schemas.openxmlformats.org/officeDocument/2006/relationships/image" Target="../media/image108.png"/><Relationship Id="rId4" Type="http://schemas.openxmlformats.org/officeDocument/2006/relationships/oleObject" Target="../embeddings/oleObject38.bin"/><Relationship Id="rId9" Type="http://schemas.openxmlformats.org/officeDocument/2006/relationships/image" Target="../media/image104.w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7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321858"/>
            <a:ext cx="12192000" cy="995083"/>
          </a:xfrm>
        </p:spPr>
        <p:txBody>
          <a:bodyPr>
            <a:noAutofit/>
          </a:bodyPr>
          <a:lstStyle/>
          <a:p>
            <a:pPr algn="ctr" defTabSz="1219110"/>
            <a:r>
              <a:rPr lang="en-US" dirty="0" smtClean="0"/>
              <a:t>CS 412 Intro. to Data Mining</a:t>
            </a:r>
            <a:endParaRPr lang="en-US" b="1" spc="0" dirty="0">
              <a:solidFill>
                <a:prstClr val="black"/>
              </a:solidFill>
              <a:effectLst>
                <a:outerShdw blurRad="50800" dist="38100" dir="2700000" algn="tl" rotWithShape="0">
                  <a:scrgbClr r="0" g="0" b="0">
                    <a:alpha val="43000"/>
                  </a:scrgbClr>
                </a:outerShdw>
              </a:effectLst>
              <a:latin typeface="Abadi MT Condensed Extra Bold"/>
              <a:cs typeface="Abadi MT Condensed Extra Bold"/>
            </a:endParaRPr>
          </a:p>
        </p:txBody>
      </p:sp>
      <p:sp>
        <p:nvSpPr>
          <p:cNvPr id="3" name="Subtitle 2"/>
          <p:cNvSpPr>
            <a:spLocks noGrp="1"/>
          </p:cNvSpPr>
          <p:nvPr>
            <p:ph type="subTitle" idx="1"/>
          </p:nvPr>
        </p:nvSpPr>
        <p:spPr>
          <a:xfrm>
            <a:off x="0" y="3397625"/>
            <a:ext cx="12192000" cy="1039906"/>
          </a:xfrm>
        </p:spPr>
        <p:txBody>
          <a:bodyPr>
            <a:noAutofit/>
          </a:bodyPr>
          <a:lstStyle/>
          <a:p>
            <a:r>
              <a:rPr lang="en-US" sz="3600" dirty="0" smtClean="0"/>
              <a:t>Chapter 2. </a:t>
            </a:r>
            <a:r>
              <a:rPr lang="en-US" altLang="en-US" sz="3600" dirty="0"/>
              <a:t>Getting to Know Your Data </a:t>
            </a:r>
            <a:endParaRPr lang="en-US" altLang="en-US" sz="3600" dirty="0" smtClean="0"/>
          </a:p>
          <a:p>
            <a:r>
              <a:rPr lang="en-US" dirty="0" smtClean="0"/>
              <a:t>Jiawei Han, Computer Science, Univ. Illinois at Urbana-Champaign, 2106</a:t>
            </a:r>
          </a:p>
        </p:txBody>
      </p:sp>
      <p:sp>
        <p:nvSpPr>
          <p:cNvPr id="4" name="Slide Number Placeholder 3"/>
          <p:cNvSpPr>
            <a:spLocks noGrp="1"/>
          </p:cNvSpPr>
          <p:nvPr>
            <p:ph type="sldNum" sz="quarter" idx="4294967295"/>
          </p:nvPr>
        </p:nvSpPr>
        <p:spPr>
          <a:xfrm>
            <a:off x="4" y="6492879"/>
            <a:ext cx="1312025" cy="365125"/>
          </a:xfrm>
          <a:prstGeom prst="rect">
            <a:avLst/>
          </a:prstGeom>
        </p:spPr>
        <p:txBody>
          <a:bodyPr/>
          <a:lstStyle/>
          <a:p>
            <a:fld id="{4FAB73BC-B049-4115-A692-8D63A059BFB8}" type="slidenum">
              <a:rPr lang="en-US" smtClean="0">
                <a:solidFill>
                  <a:srgbClr val="000000"/>
                </a:solidFill>
              </a:rPr>
              <a:pPr/>
              <a:t>1</a:t>
            </a:fld>
            <a:endParaRPr lang="en-US" dirty="0">
              <a:solidFill>
                <a:srgbClr val="000000"/>
              </a:solidFill>
            </a:endParaRPr>
          </a:p>
        </p:txBody>
      </p:sp>
    </p:spTree>
    <p:extLst>
      <p:ext uri="{BB962C8B-B14F-4D97-AF65-F5344CB8AC3E}">
        <p14:creationId xmlns:p14="http://schemas.microsoft.com/office/powerpoint/2010/main" val="25082582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altLang="en-US" dirty="0" smtClean="0"/>
              <a:t>Attributes</a:t>
            </a:r>
          </a:p>
        </p:txBody>
      </p:sp>
      <p:sp>
        <p:nvSpPr>
          <p:cNvPr id="12292" name="Rectangle 3"/>
          <p:cNvSpPr>
            <a:spLocks noGrp="1" noChangeArrowheads="1"/>
          </p:cNvSpPr>
          <p:nvPr>
            <p:ph type="body" idx="1"/>
          </p:nvPr>
        </p:nvSpPr>
        <p:spPr>
          <a:xfrm>
            <a:off x="590924" y="1175084"/>
            <a:ext cx="10971423" cy="5418221"/>
          </a:xfrm>
        </p:spPr>
        <p:txBody>
          <a:bodyPr/>
          <a:lstStyle/>
          <a:p>
            <a:pPr eaLnBrk="1" hangingPunct="1"/>
            <a:r>
              <a:rPr lang="en-US" altLang="en-US" sz="2400" b="1" dirty="0" smtClean="0"/>
              <a:t>Attribute (</a:t>
            </a:r>
            <a:r>
              <a:rPr lang="en-US" altLang="en-US" sz="2400" dirty="0" smtClean="0"/>
              <a:t>or</a:t>
            </a:r>
            <a:r>
              <a:rPr lang="en-US" altLang="en-US" sz="2400" b="1" dirty="0" smtClean="0"/>
              <a:t> dimensions, features, variables</a:t>
            </a:r>
            <a:r>
              <a:rPr lang="en-US" altLang="en-US" sz="2400" dirty="0" smtClean="0"/>
              <a:t>) </a:t>
            </a:r>
          </a:p>
          <a:p>
            <a:pPr lvl="1"/>
            <a:r>
              <a:rPr lang="en-US" altLang="en-US" sz="2400" dirty="0" smtClean="0"/>
              <a:t>A data field, representing a characteristic or feature of a data object.</a:t>
            </a:r>
          </a:p>
          <a:p>
            <a:pPr lvl="1" eaLnBrk="1" hangingPunct="1"/>
            <a:r>
              <a:rPr lang="en-US" altLang="en-US" sz="2400" i="1" dirty="0" smtClean="0"/>
              <a:t>E.g., customer _ID, name, address</a:t>
            </a:r>
          </a:p>
          <a:p>
            <a:pPr eaLnBrk="1" hangingPunct="1"/>
            <a:r>
              <a:rPr lang="en-US" altLang="en-US" sz="2400" dirty="0" smtClean="0"/>
              <a:t>Types:</a:t>
            </a:r>
          </a:p>
          <a:p>
            <a:pPr lvl="1" eaLnBrk="1" hangingPunct="1"/>
            <a:r>
              <a:rPr lang="en-US" altLang="en-US" sz="2400" dirty="0" smtClean="0"/>
              <a:t>Nominal (e.g., red, blue)</a:t>
            </a:r>
          </a:p>
          <a:p>
            <a:pPr lvl="1" eaLnBrk="1" hangingPunct="1"/>
            <a:r>
              <a:rPr lang="en-US" altLang="en-US" sz="2400" dirty="0" smtClean="0"/>
              <a:t>Binary (e.g., {true, false})</a:t>
            </a:r>
          </a:p>
          <a:p>
            <a:pPr lvl="1" eaLnBrk="1" hangingPunct="1"/>
            <a:r>
              <a:rPr lang="en-US" altLang="en-US" sz="2400" dirty="0" smtClean="0"/>
              <a:t>Ordinal (e.g., {freshman, sophomore, junior, senior})</a:t>
            </a:r>
          </a:p>
          <a:p>
            <a:pPr lvl="1" eaLnBrk="1" hangingPunct="1"/>
            <a:r>
              <a:rPr lang="en-US" altLang="en-US" sz="2400" dirty="0" smtClean="0"/>
              <a:t>Numeric: quantitative</a:t>
            </a:r>
          </a:p>
          <a:p>
            <a:pPr lvl="2" eaLnBrk="1" hangingPunct="1"/>
            <a:r>
              <a:rPr lang="en-US" altLang="en-US" sz="2400" dirty="0" smtClean="0"/>
              <a:t>Interval-scaled: 100</a:t>
            </a:r>
            <a:r>
              <a:rPr lang="en-US" altLang="en-US" sz="2400" baseline="30000" dirty="0" smtClean="0">
                <a:latin typeface="Calibri" panose="020F0502020204030204" pitchFamily="34" charset="0"/>
              </a:rPr>
              <a:t>○</a:t>
            </a:r>
            <a:r>
              <a:rPr lang="en-US" altLang="en-US" sz="2400" dirty="0" smtClean="0">
                <a:latin typeface="Calibri" panose="020F0502020204030204" pitchFamily="34" charset="0"/>
              </a:rPr>
              <a:t>C is interval scales</a:t>
            </a:r>
            <a:endParaRPr lang="en-US" altLang="en-US" sz="2400" dirty="0"/>
          </a:p>
          <a:p>
            <a:pPr lvl="2"/>
            <a:r>
              <a:rPr lang="en-US" altLang="en-US" sz="2400" dirty="0" smtClean="0"/>
              <a:t>Ratio-scaled</a:t>
            </a:r>
            <a:r>
              <a:rPr lang="en-US" altLang="en-US" sz="2400" dirty="0"/>
              <a:t>: </a:t>
            </a:r>
            <a:r>
              <a:rPr lang="en-US" altLang="en-US" sz="2400" dirty="0" smtClean="0"/>
              <a:t>100</a:t>
            </a:r>
            <a:r>
              <a:rPr lang="en-US" altLang="en-US" sz="2400" baseline="30000" dirty="0" smtClean="0">
                <a:latin typeface="Calibri" panose="020F0502020204030204" pitchFamily="34" charset="0"/>
              </a:rPr>
              <a:t>○</a:t>
            </a:r>
            <a:r>
              <a:rPr lang="en-US" altLang="en-US" sz="2400" dirty="0" smtClean="0">
                <a:latin typeface="Calibri" panose="020F0502020204030204" pitchFamily="34" charset="0"/>
              </a:rPr>
              <a:t>K is ratio scaled since it is twice as high as 50</a:t>
            </a:r>
            <a:r>
              <a:rPr lang="en-US" altLang="en-US" sz="2400" baseline="30000" dirty="0">
                <a:latin typeface="Calibri" panose="020F0502020204030204" pitchFamily="34" charset="0"/>
              </a:rPr>
              <a:t> ○</a:t>
            </a:r>
            <a:r>
              <a:rPr lang="en-US" altLang="en-US" sz="2400" dirty="0">
                <a:latin typeface="Calibri" panose="020F0502020204030204" pitchFamily="34" charset="0"/>
              </a:rPr>
              <a:t>K</a:t>
            </a:r>
            <a:endParaRPr lang="en-US" altLang="en-US" sz="2400" dirty="0"/>
          </a:p>
          <a:p>
            <a:r>
              <a:rPr lang="en-US" altLang="en-US" sz="2400" dirty="0" smtClean="0"/>
              <a:t>Q1:  Is student ID a nominal, ordinal, or  interval-scaled data?</a:t>
            </a:r>
          </a:p>
          <a:p>
            <a:r>
              <a:rPr lang="en-US" altLang="en-US" sz="2400" dirty="0" smtClean="0"/>
              <a:t>Q2:  What about eye color? Or color in the color spectrum of physics?</a:t>
            </a:r>
          </a:p>
        </p:txBody>
      </p:sp>
    </p:spTree>
    <p:extLst>
      <p:ext uri="{BB962C8B-B14F-4D97-AF65-F5344CB8AC3E}">
        <p14:creationId xmlns:p14="http://schemas.microsoft.com/office/powerpoint/2010/main" val="2716511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altLang="en-US" dirty="0" smtClean="0"/>
              <a:t>Attribute Types </a:t>
            </a:r>
          </a:p>
        </p:txBody>
      </p:sp>
      <p:sp>
        <p:nvSpPr>
          <p:cNvPr id="13316" name="Rectangle 3"/>
          <p:cNvSpPr>
            <a:spLocks noGrp="1" noChangeArrowheads="1"/>
          </p:cNvSpPr>
          <p:nvPr>
            <p:ph type="body" idx="1"/>
          </p:nvPr>
        </p:nvSpPr>
        <p:spPr>
          <a:xfrm>
            <a:off x="579583" y="1152525"/>
            <a:ext cx="10907567" cy="5562600"/>
          </a:xfrm>
        </p:spPr>
        <p:txBody>
          <a:bodyPr/>
          <a:lstStyle/>
          <a:p>
            <a:pPr marL="292100" indent="-292100">
              <a:lnSpc>
                <a:spcPct val="90000"/>
              </a:lnSpc>
            </a:pPr>
            <a:r>
              <a:rPr lang="en-US" altLang="en-US" sz="2400" b="1" dirty="0"/>
              <a:t>Nominal:</a:t>
            </a:r>
            <a:r>
              <a:rPr lang="en-US" altLang="en-US" sz="2400" dirty="0"/>
              <a:t> categories, states, or “names of things”</a:t>
            </a:r>
          </a:p>
          <a:p>
            <a:pPr marL="749300" lvl="1" indent="-342900">
              <a:lnSpc>
                <a:spcPct val="90000"/>
              </a:lnSpc>
            </a:pPr>
            <a:r>
              <a:rPr lang="en-US" altLang="en-US" sz="2400" i="1" dirty="0" err="1"/>
              <a:t>Hair_color</a:t>
            </a:r>
            <a:r>
              <a:rPr lang="en-US" altLang="en-US" sz="2400" i="1" dirty="0"/>
              <a:t> = </a:t>
            </a:r>
            <a:r>
              <a:rPr lang="en-US" altLang="en-US" sz="2400" dirty="0"/>
              <a:t>{</a:t>
            </a:r>
            <a:r>
              <a:rPr lang="en-US" altLang="en-US" sz="2400" i="1" dirty="0"/>
              <a:t>auburn, black, blond, brown, grey, red, white</a:t>
            </a:r>
            <a:r>
              <a:rPr lang="en-US" altLang="en-US" sz="2400" dirty="0"/>
              <a:t>}</a:t>
            </a:r>
          </a:p>
          <a:p>
            <a:pPr marL="749300" lvl="1" indent="-342900">
              <a:lnSpc>
                <a:spcPct val="90000"/>
              </a:lnSpc>
            </a:pPr>
            <a:r>
              <a:rPr lang="en-US" altLang="en-US" sz="2400" dirty="0"/>
              <a:t>marital status, occupation, ID numbers, zip codes</a:t>
            </a:r>
          </a:p>
          <a:p>
            <a:pPr marL="292100" indent="-292100">
              <a:lnSpc>
                <a:spcPct val="90000"/>
              </a:lnSpc>
            </a:pPr>
            <a:r>
              <a:rPr lang="en-US" altLang="en-US" sz="2400" b="1" dirty="0"/>
              <a:t>Binary</a:t>
            </a:r>
          </a:p>
          <a:p>
            <a:pPr marL="749300" lvl="1" indent="-342900">
              <a:lnSpc>
                <a:spcPct val="90000"/>
              </a:lnSpc>
            </a:pPr>
            <a:r>
              <a:rPr lang="en-US" altLang="en-US" sz="2400" dirty="0"/>
              <a:t>Nominal attribute with only 2 states (0 and 1)</a:t>
            </a:r>
          </a:p>
          <a:p>
            <a:pPr marL="749300" lvl="1" indent="-342900">
              <a:lnSpc>
                <a:spcPct val="90000"/>
              </a:lnSpc>
            </a:pPr>
            <a:r>
              <a:rPr lang="en-US" altLang="en-US" sz="2400" u="sng" dirty="0"/>
              <a:t>Symmetric binary</a:t>
            </a:r>
            <a:r>
              <a:rPr lang="en-US" altLang="en-US" sz="2400" dirty="0"/>
              <a:t>: both outcomes equally important</a:t>
            </a:r>
          </a:p>
          <a:p>
            <a:pPr marL="1257300" lvl="2" indent="-393700">
              <a:lnSpc>
                <a:spcPct val="90000"/>
              </a:lnSpc>
            </a:pPr>
            <a:r>
              <a:rPr lang="en-US" altLang="en-US" sz="2400" dirty="0"/>
              <a:t>e.g., gender</a:t>
            </a:r>
          </a:p>
          <a:p>
            <a:pPr marL="749300" lvl="1" indent="-342900">
              <a:lnSpc>
                <a:spcPct val="90000"/>
              </a:lnSpc>
            </a:pPr>
            <a:r>
              <a:rPr lang="en-US" altLang="en-US" sz="2400" u="sng" dirty="0"/>
              <a:t>Asymmetric binary</a:t>
            </a:r>
            <a:r>
              <a:rPr lang="en-US" altLang="en-US" sz="2400" dirty="0"/>
              <a:t>: outcomes not equally important.  </a:t>
            </a:r>
          </a:p>
          <a:p>
            <a:pPr marL="1257300" lvl="2" indent="-393700">
              <a:lnSpc>
                <a:spcPct val="90000"/>
              </a:lnSpc>
            </a:pPr>
            <a:r>
              <a:rPr lang="en-US" altLang="en-US" sz="2400" dirty="0"/>
              <a:t>e.g., medical test (positive vs. negative)</a:t>
            </a:r>
          </a:p>
          <a:p>
            <a:pPr marL="1257300" lvl="2" indent="-393700">
              <a:lnSpc>
                <a:spcPct val="90000"/>
              </a:lnSpc>
            </a:pPr>
            <a:r>
              <a:rPr lang="en-US" altLang="en-US" sz="2400" dirty="0"/>
              <a:t>Convention: assign 1 to most important outcome (e.g., HIV positive)</a:t>
            </a:r>
          </a:p>
          <a:p>
            <a:pPr marL="292100" indent="-292100">
              <a:lnSpc>
                <a:spcPct val="90000"/>
              </a:lnSpc>
            </a:pPr>
            <a:r>
              <a:rPr lang="en-US" altLang="en-US" sz="2400" b="1" dirty="0"/>
              <a:t>Ordinal</a:t>
            </a:r>
          </a:p>
          <a:p>
            <a:pPr marL="749300" lvl="1" indent="-342900">
              <a:lnSpc>
                <a:spcPct val="90000"/>
              </a:lnSpc>
            </a:pPr>
            <a:r>
              <a:rPr lang="en-US" altLang="en-US" sz="2400" dirty="0"/>
              <a:t>Values have a meaningful order (ranking) but magnitude between successive values is not </a:t>
            </a:r>
            <a:r>
              <a:rPr lang="en-US" altLang="en-US" sz="2400" dirty="0" smtClean="0"/>
              <a:t>known</a:t>
            </a:r>
            <a:endParaRPr lang="en-US" altLang="en-US" sz="2400" dirty="0"/>
          </a:p>
          <a:p>
            <a:pPr marL="749300" lvl="1" indent="-342900">
              <a:lnSpc>
                <a:spcPct val="90000"/>
              </a:lnSpc>
            </a:pPr>
            <a:r>
              <a:rPr lang="en-US" altLang="en-US" sz="2400" i="1" dirty="0"/>
              <a:t>Size = </a:t>
            </a:r>
            <a:r>
              <a:rPr lang="en-US" altLang="en-US" sz="2400" dirty="0"/>
              <a:t>{</a:t>
            </a:r>
            <a:r>
              <a:rPr lang="en-US" altLang="en-US" sz="2400" i="1" dirty="0"/>
              <a:t>small, medium, large</a:t>
            </a:r>
            <a:r>
              <a:rPr lang="en-US" altLang="en-US" sz="2400" dirty="0"/>
              <a:t>}</a:t>
            </a:r>
            <a:r>
              <a:rPr lang="en-US" altLang="en-US" sz="2400" i="1" dirty="0"/>
              <a:t>,</a:t>
            </a:r>
            <a:r>
              <a:rPr lang="en-US" altLang="en-US" sz="2400" dirty="0"/>
              <a:t> grades, army rankings</a:t>
            </a:r>
          </a:p>
        </p:txBody>
      </p:sp>
    </p:spTree>
    <p:extLst>
      <p:ext uri="{BB962C8B-B14F-4D97-AF65-F5344CB8AC3E}">
        <p14:creationId xmlns:p14="http://schemas.microsoft.com/office/powerpoint/2010/main" val="1279991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1" hangingPunct="1"/>
            <a:r>
              <a:rPr lang="en-US" altLang="en-US" dirty="0" smtClean="0"/>
              <a:t>Numeric Attribute Types </a:t>
            </a:r>
          </a:p>
        </p:txBody>
      </p:sp>
      <p:sp>
        <p:nvSpPr>
          <p:cNvPr id="14340" name="Rectangle 3"/>
          <p:cNvSpPr>
            <a:spLocks noGrp="1" noChangeArrowheads="1"/>
          </p:cNvSpPr>
          <p:nvPr>
            <p:ph type="body" idx="1"/>
          </p:nvPr>
        </p:nvSpPr>
        <p:spPr>
          <a:xfrm>
            <a:off x="582903" y="1142999"/>
            <a:ext cx="10923297" cy="5591175"/>
          </a:xfrm>
        </p:spPr>
        <p:txBody>
          <a:bodyPr/>
          <a:lstStyle/>
          <a:p>
            <a:pPr marL="292100" indent="-292100">
              <a:spcAft>
                <a:spcPts val="600"/>
              </a:spcAft>
            </a:pPr>
            <a:r>
              <a:rPr lang="en-US" altLang="en-US" sz="2400" dirty="0"/>
              <a:t>Quantity (integer or real-valued)</a:t>
            </a:r>
          </a:p>
          <a:p>
            <a:pPr marL="292100" indent="-292100">
              <a:spcAft>
                <a:spcPts val="600"/>
              </a:spcAft>
            </a:pPr>
            <a:r>
              <a:rPr lang="en-US" altLang="en-US" sz="2400" b="1" dirty="0"/>
              <a:t>Interval</a:t>
            </a:r>
          </a:p>
          <a:p>
            <a:pPr marL="1257300" lvl="2" indent="-393700">
              <a:spcAft>
                <a:spcPts val="600"/>
              </a:spcAft>
            </a:pPr>
            <a:r>
              <a:rPr lang="en-US" altLang="en-US" sz="2400" dirty="0" smtClean="0"/>
              <a:t>Measured on a scale of </a:t>
            </a:r>
            <a:r>
              <a:rPr lang="en-US" altLang="en-US" sz="2400" b="1" dirty="0" smtClean="0"/>
              <a:t>equal-sized units</a:t>
            </a:r>
          </a:p>
          <a:p>
            <a:pPr marL="1257300" lvl="2" indent="-393700">
              <a:spcAft>
                <a:spcPts val="600"/>
              </a:spcAft>
            </a:pPr>
            <a:r>
              <a:rPr lang="en-US" altLang="en-US" sz="2400" dirty="0" smtClean="0"/>
              <a:t>Values have order</a:t>
            </a:r>
          </a:p>
          <a:p>
            <a:pPr marL="1714500" lvl="3" indent="-393700">
              <a:spcAft>
                <a:spcPts val="600"/>
              </a:spcAft>
            </a:pPr>
            <a:r>
              <a:rPr lang="en-US" altLang="en-US" sz="2400" dirty="0"/>
              <a:t>E.g., </a:t>
            </a:r>
            <a:r>
              <a:rPr lang="en-US" altLang="en-US" sz="2400" i="1" dirty="0"/>
              <a:t>temperature in </a:t>
            </a:r>
            <a:r>
              <a:rPr lang="en-US" altLang="en-US" sz="2400" i="1" dirty="0" err="1"/>
              <a:t>C</a:t>
            </a:r>
            <a:r>
              <a:rPr lang="en-US" altLang="en-US" sz="2400" i="1" dirty="0" err="1">
                <a:cs typeface="Tahoma" panose="020B0604030504040204" pitchFamily="34" charset="0"/>
              </a:rPr>
              <a:t>˚</a:t>
            </a:r>
            <a:r>
              <a:rPr lang="en-US" altLang="en-US" sz="2400" i="1" dirty="0" err="1"/>
              <a:t>or</a:t>
            </a:r>
            <a:r>
              <a:rPr lang="en-US" altLang="en-US" sz="2400" i="1" dirty="0"/>
              <a:t> F</a:t>
            </a:r>
            <a:r>
              <a:rPr lang="en-US" altLang="en-US" sz="2400" i="1" dirty="0">
                <a:cs typeface="Tahoma" panose="020B0604030504040204" pitchFamily="34" charset="0"/>
              </a:rPr>
              <a:t>˚</a:t>
            </a:r>
            <a:r>
              <a:rPr lang="en-US" altLang="en-US" sz="2400" i="1" dirty="0"/>
              <a:t>, calendar dates</a:t>
            </a:r>
          </a:p>
          <a:p>
            <a:pPr marL="1257300" lvl="2" indent="-393700">
              <a:spcAft>
                <a:spcPts val="600"/>
              </a:spcAft>
            </a:pPr>
            <a:r>
              <a:rPr lang="en-US" altLang="en-US" sz="2400" dirty="0" smtClean="0"/>
              <a:t>No true zero-point</a:t>
            </a:r>
          </a:p>
          <a:p>
            <a:pPr marL="292100" indent="-292100">
              <a:spcAft>
                <a:spcPts val="600"/>
              </a:spcAft>
            </a:pPr>
            <a:r>
              <a:rPr lang="en-US" altLang="en-US" sz="2400" b="1" dirty="0"/>
              <a:t>Ratio</a:t>
            </a:r>
          </a:p>
          <a:p>
            <a:pPr marL="1257300" lvl="2" indent="-393700">
              <a:spcAft>
                <a:spcPts val="600"/>
              </a:spcAft>
            </a:pPr>
            <a:r>
              <a:rPr lang="en-US" altLang="en-US" sz="2400" dirty="0" smtClean="0"/>
              <a:t>Inherent </a:t>
            </a:r>
            <a:r>
              <a:rPr lang="en-US" altLang="en-US" sz="2400" b="1" dirty="0" smtClean="0"/>
              <a:t>zero-point</a:t>
            </a:r>
          </a:p>
          <a:p>
            <a:pPr marL="1257300" lvl="2" indent="-393700">
              <a:spcAft>
                <a:spcPts val="600"/>
              </a:spcAft>
            </a:pPr>
            <a:r>
              <a:rPr lang="en-US" altLang="en-US" sz="2400" dirty="0" smtClean="0"/>
              <a:t>We can speak of values as being an order of magnitude larger than the unit of measurement (10 K</a:t>
            </a:r>
            <a:r>
              <a:rPr lang="en-US" altLang="en-US" sz="2400" dirty="0" smtClean="0">
                <a:cs typeface="Tahoma" panose="020B0604030504040204" pitchFamily="34" charset="0"/>
              </a:rPr>
              <a:t>˚</a:t>
            </a:r>
            <a:r>
              <a:rPr lang="en-US" altLang="en-US" sz="2400" dirty="0" smtClean="0"/>
              <a:t> is twice as high as 5 K</a:t>
            </a:r>
            <a:r>
              <a:rPr lang="en-US" altLang="en-US" sz="2400" dirty="0" smtClean="0">
                <a:cs typeface="Tahoma" panose="020B0604030504040204" pitchFamily="34" charset="0"/>
              </a:rPr>
              <a:t>˚</a:t>
            </a:r>
            <a:r>
              <a:rPr lang="en-US" altLang="en-US" sz="2400" dirty="0" smtClean="0"/>
              <a:t>).</a:t>
            </a:r>
          </a:p>
          <a:p>
            <a:pPr marL="1714500" lvl="3" indent="-393700">
              <a:spcAft>
                <a:spcPts val="600"/>
              </a:spcAft>
            </a:pPr>
            <a:r>
              <a:rPr lang="en-US" altLang="en-US" sz="2400" dirty="0"/>
              <a:t>e.g., </a:t>
            </a:r>
            <a:r>
              <a:rPr lang="en-US" altLang="en-US" sz="2400" i="1" dirty="0"/>
              <a:t>temperature in Kelvin, length, counts, monetary quantities</a:t>
            </a:r>
          </a:p>
        </p:txBody>
      </p:sp>
    </p:spTree>
    <p:extLst>
      <p:ext uri="{BB962C8B-B14F-4D97-AF65-F5344CB8AC3E}">
        <p14:creationId xmlns:p14="http://schemas.microsoft.com/office/powerpoint/2010/main" val="227808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altLang="en-US" smtClean="0"/>
              <a:t>Discrete vs. Continuous Attributes </a:t>
            </a:r>
          </a:p>
        </p:txBody>
      </p:sp>
      <p:sp>
        <p:nvSpPr>
          <p:cNvPr id="15364" name="Rectangle 3"/>
          <p:cNvSpPr>
            <a:spLocks noGrp="1" noChangeArrowheads="1"/>
          </p:cNvSpPr>
          <p:nvPr>
            <p:ph type="body" idx="1"/>
          </p:nvPr>
        </p:nvSpPr>
        <p:spPr>
          <a:xfrm>
            <a:off x="525753" y="1171575"/>
            <a:ext cx="11094747" cy="5524500"/>
          </a:xfrm>
        </p:spPr>
        <p:txBody>
          <a:bodyPr/>
          <a:lstStyle/>
          <a:p>
            <a:pPr eaLnBrk="1" hangingPunct="1">
              <a:spcAft>
                <a:spcPts val="600"/>
              </a:spcAft>
            </a:pPr>
            <a:r>
              <a:rPr lang="en-US" altLang="en-US" sz="2400" b="1" dirty="0"/>
              <a:t>Discrete</a:t>
            </a:r>
            <a:r>
              <a:rPr lang="en-US" altLang="en-US" sz="2400" dirty="0"/>
              <a:t> </a:t>
            </a:r>
            <a:r>
              <a:rPr lang="en-US" altLang="en-US" sz="2400" b="1" dirty="0"/>
              <a:t>Attribute</a:t>
            </a:r>
          </a:p>
          <a:p>
            <a:pPr lvl="1" eaLnBrk="1" hangingPunct="1">
              <a:spcAft>
                <a:spcPts val="600"/>
              </a:spcAft>
            </a:pPr>
            <a:r>
              <a:rPr lang="en-US" altLang="en-US" sz="2400" dirty="0"/>
              <a:t>Has only a finite or countably infinite set of values</a:t>
            </a:r>
          </a:p>
          <a:p>
            <a:pPr lvl="2" eaLnBrk="1" hangingPunct="1">
              <a:spcAft>
                <a:spcPts val="600"/>
              </a:spcAft>
            </a:pPr>
            <a:r>
              <a:rPr lang="en-US" altLang="en-US" sz="2400" dirty="0" smtClean="0"/>
              <a:t>E.g., zip codes, profession, or the set of words in a collection of documents </a:t>
            </a:r>
          </a:p>
          <a:p>
            <a:pPr lvl="1" eaLnBrk="1" hangingPunct="1">
              <a:spcAft>
                <a:spcPts val="600"/>
              </a:spcAft>
            </a:pPr>
            <a:r>
              <a:rPr lang="en-US" altLang="en-US" sz="2400" dirty="0"/>
              <a:t>Sometimes, represented as integer variables</a:t>
            </a:r>
          </a:p>
          <a:p>
            <a:pPr lvl="1" eaLnBrk="1" hangingPunct="1">
              <a:spcAft>
                <a:spcPts val="600"/>
              </a:spcAft>
            </a:pPr>
            <a:r>
              <a:rPr lang="en-US" altLang="en-US" sz="2400" dirty="0"/>
              <a:t>Note: Binary attributes are a special case of discrete attributes </a:t>
            </a:r>
          </a:p>
          <a:p>
            <a:pPr eaLnBrk="1" hangingPunct="1">
              <a:spcAft>
                <a:spcPts val="600"/>
              </a:spcAft>
            </a:pPr>
            <a:r>
              <a:rPr lang="en-US" altLang="en-US" sz="2400" b="1" dirty="0"/>
              <a:t>Continuous</a:t>
            </a:r>
            <a:r>
              <a:rPr lang="en-US" altLang="en-US" sz="2400" dirty="0"/>
              <a:t> </a:t>
            </a:r>
            <a:r>
              <a:rPr lang="en-US" altLang="en-US" sz="2400" b="1" dirty="0"/>
              <a:t>Attribute</a:t>
            </a:r>
          </a:p>
          <a:p>
            <a:pPr lvl="1" eaLnBrk="1" hangingPunct="1">
              <a:spcAft>
                <a:spcPts val="600"/>
              </a:spcAft>
            </a:pPr>
            <a:r>
              <a:rPr lang="en-US" altLang="en-US" sz="2400" dirty="0"/>
              <a:t>Has real numbers as attribute values</a:t>
            </a:r>
          </a:p>
          <a:p>
            <a:pPr lvl="2" eaLnBrk="1" hangingPunct="1">
              <a:spcAft>
                <a:spcPts val="600"/>
              </a:spcAft>
            </a:pPr>
            <a:r>
              <a:rPr lang="en-US" altLang="en-US" sz="2400" dirty="0" smtClean="0"/>
              <a:t>E.g., temperature, height, or weight</a:t>
            </a:r>
          </a:p>
          <a:p>
            <a:pPr lvl="1" eaLnBrk="1" hangingPunct="1">
              <a:spcAft>
                <a:spcPts val="600"/>
              </a:spcAft>
            </a:pPr>
            <a:r>
              <a:rPr lang="en-US" altLang="en-US" sz="2400" dirty="0"/>
              <a:t>Practically, real values can only be measured and represented using a finite number of digits</a:t>
            </a:r>
          </a:p>
          <a:p>
            <a:pPr lvl="1" eaLnBrk="1" hangingPunct="1">
              <a:spcAft>
                <a:spcPts val="600"/>
              </a:spcAft>
            </a:pPr>
            <a:r>
              <a:rPr lang="en-US" altLang="en-US" sz="2400" dirty="0"/>
              <a:t>Continuous attributes are typically represented as floating-point variables</a:t>
            </a:r>
          </a:p>
        </p:txBody>
      </p:sp>
    </p:spTree>
    <p:extLst>
      <p:ext uri="{BB962C8B-B14F-4D97-AF65-F5344CB8AC3E}">
        <p14:creationId xmlns:p14="http://schemas.microsoft.com/office/powerpoint/2010/main" val="2012556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71500" y="228600"/>
            <a:ext cx="11106150" cy="838200"/>
          </a:xfrm>
        </p:spPr>
        <p:txBody>
          <a:bodyPr>
            <a:normAutofit/>
          </a:bodyPr>
          <a:lstStyle/>
          <a:p>
            <a:r>
              <a:rPr lang="en-US" altLang="en-US" dirty="0" smtClean="0"/>
              <a:t>Chapter 2.  </a:t>
            </a:r>
            <a:r>
              <a:rPr lang="en-US" altLang="en-US" dirty="0"/>
              <a:t>Getting to Know Your Data</a:t>
            </a:r>
            <a:endParaRPr lang="en-US" altLang="en-US" dirty="0" smtClean="0"/>
          </a:p>
        </p:txBody>
      </p:sp>
      <p:sp>
        <p:nvSpPr>
          <p:cNvPr id="16388" name="Rectangle 3"/>
          <p:cNvSpPr>
            <a:spLocks noGrp="1" noChangeArrowheads="1"/>
          </p:cNvSpPr>
          <p:nvPr>
            <p:ph type="body" idx="1"/>
          </p:nvPr>
        </p:nvSpPr>
        <p:spPr>
          <a:xfrm>
            <a:off x="663388" y="1294960"/>
            <a:ext cx="10865223" cy="5257800"/>
          </a:xfrm>
        </p:spPr>
        <p:txBody>
          <a:bodyPr/>
          <a:lstStyle/>
          <a:p>
            <a:pPr>
              <a:lnSpc>
                <a:spcPct val="200000"/>
              </a:lnSpc>
            </a:pPr>
            <a:r>
              <a:rPr lang="en-US" altLang="en-US" sz="3200" dirty="0" smtClean="0"/>
              <a:t>Data </a:t>
            </a:r>
            <a:r>
              <a:rPr lang="en-US" altLang="en-US" sz="3200" dirty="0"/>
              <a:t>Objects and Attribute Types</a:t>
            </a:r>
          </a:p>
          <a:p>
            <a:pPr>
              <a:lnSpc>
                <a:spcPct val="200000"/>
              </a:lnSpc>
            </a:pPr>
            <a:r>
              <a:rPr lang="en-US" altLang="en-US" sz="3200" dirty="0"/>
              <a:t>Basic Statistical Descriptions of Data</a:t>
            </a:r>
          </a:p>
          <a:p>
            <a:pPr>
              <a:lnSpc>
                <a:spcPct val="200000"/>
              </a:lnSpc>
            </a:pPr>
            <a:r>
              <a:rPr lang="en-US" altLang="en-US" sz="3200" dirty="0"/>
              <a:t>Data Visualization</a:t>
            </a:r>
          </a:p>
          <a:p>
            <a:pPr>
              <a:lnSpc>
                <a:spcPct val="200000"/>
              </a:lnSpc>
            </a:pPr>
            <a:r>
              <a:rPr lang="en-US" altLang="en-US" sz="3200" dirty="0"/>
              <a:t>Measuring Data Similarity and Dissimilarity</a:t>
            </a:r>
          </a:p>
          <a:p>
            <a:pPr>
              <a:lnSpc>
                <a:spcPct val="200000"/>
              </a:lnSpc>
            </a:pPr>
            <a:r>
              <a:rPr lang="en-US" altLang="en-US" sz="3200" dirty="0" smtClean="0"/>
              <a:t>Summary</a:t>
            </a:r>
            <a:endParaRPr lang="en-US" altLang="en-US" sz="3200" dirty="0"/>
          </a:p>
        </p:txBody>
      </p:sp>
      <p:sp>
        <p:nvSpPr>
          <p:cNvPr id="5" name="AutoShape 4"/>
          <p:cNvSpPr>
            <a:spLocks noChangeArrowheads="1"/>
          </p:cNvSpPr>
          <p:nvPr/>
        </p:nvSpPr>
        <p:spPr bwMode="auto">
          <a:xfrm rot="9694931">
            <a:off x="7762875" y="2619375"/>
            <a:ext cx="450850"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C99"/>
          </a:solidFill>
          <a:ln w="9525">
            <a:solidFill>
              <a:schemeClr val="tx1"/>
            </a:solidFill>
            <a:miter lim="800000"/>
            <a:headEnd/>
            <a:tailEnd/>
          </a:ln>
        </p:spPr>
        <p:txBody>
          <a:bodyPr rot="10800000" wrap="none" anchor="ctr"/>
          <a:lstStyle/>
          <a:p>
            <a:pPr defTabSz="914400" fontAlgn="base">
              <a:spcBef>
                <a:spcPct val="0"/>
              </a:spcBef>
              <a:spcAft>
                <a:spcPct val="0"/>
              </a:spcAft>
            </a:pPr>
            <a:endParaRPr lang="en-US" sz="2400">
              <a:solidFill>
                <a:srgbClr val="000000"/>
              </a:solidFill>
            </a:endParaRPr>
          </a:p>
        </p:txBody>
      </p:sp>
    </p:spTree>
    <p:extLst>
      <p:ext uri="{BB962C8B-B14F-4D97-AF65-F5344CB8AC3E}">
        <p14:creationId xmlns:p14="http://schemas.microsoft.com/office/powerpoint/2010/main" val="714846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524000" y="304800"/>
            <a:ext cx="9144000" cy="762000"/>
          </a:xfrm>
        </p:spPr>
        <p:txBody>
          <a:bodyPr/>
          <a:lstStyle/>
          <a:p>
            <a:pPr eaLnBrk="1" hangingPunct="1"/>
            <a:r>
              <a:rPr lang="en-US" altLang="en-US" smtClean="0"/>
              <a:t>Basic Statistical Descriptions of Data</a:t>
            </a:r>
          </a:p>
        </p:txBody>
      </p:sp>
      <p:sp>
        <p:nvSpPr>
          <p:cNvPr id="17412" name="Rectangle 3"/>
          <p:cNvSpPr>
            <a:spLocks noGrp="1" noChangeArrowheads="1"/>
          </p:cNvSpPr>
          <p:nvPr>
            <p:ph type="body" idx="1"/>
          </p:nvPr>
        </p:nvSpPr>
        <p:spPr>
          <a:xfrm>
            <a:off x="609600" y="1164557"/>
            <a:ext cx="10928684" cy="848729"/>
          </a:xfrm>
        </p:spPr>
        <p:txBody>
          <a:bodyPr/>
          <a:lstStyle/>
          <a:p>
            <a:pPr eaLnBrk="1" hangingPunct="1">
              <a:buSzPct val="80000"/>
            </a:pPr>
            <a:r>
              <a:rPr lang="en-US" altLang="en-US" sz="2400" u="sng" dirty="0"/>
              <a:t>Motivation</a:t>
            </a:r>
          </a:p>
          <a:p>
            <a:pPr lvl="1" eaLnBrk="1" hangingPunct="1">
              <a:buSzPct val="80000"/>
            </a:pPr>
            <a:r>
              <a:rPr lang="en-US" altLang="en-US" sz="2400" dirty="0"/>
              <a:t>To better understand the data: central tendency, variation and </a:t>
            </a:r>
            <a:r>
              <a:rPr lang="en-US" altLang="en-US" sz="2400" dirty="0" smtClean="0"/>
              <a:t>spread</a:t>
            </a:r>
            <a:endParaRPr lang="en-US" altLang="en-US" sz="2400" dirty="0"/>
          </a:p>
        </p:txBody>
      </p:sp>
      <p:sp>
        <p:nvSpPr>
          <p:cNvPr id="5" name="Rectangle 3"/>
          <p:cNvSpPr txBox="1">
            <a:spLocks noChangeArrowheads="1"/>
          </p:cNvSpPr>
          <p:nvPr/>
        </p:nvSpPr>
        <p:spPr>
          <a:xfrm>
            <a:off x="609600" y="2111043"/>
            <a:ext cx="7620000" cy="408522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en-US" sz="2400" u="sng" dirty="0" smtClean="0"/>
              <a:t>Data dispersion characteristics</a:t>
            </a:r>
            <a:r>
              <a:rPr lang="en-US" altLang="en-US" sz="2400" dirty="0" smtClean="0"/>
              <a:t> </a:t>
            </a:r>
          </a:p>
          <a:p>
            <a:pPr lvl="1"/>
            <a:r>
              <a:rPr lang="en-US" altLang="en-US" sz="2400" dirty="0" smtClean="0"/>
              <a:t>Median, max, min, quantiles, outliers, variance, ...</a:t>
            </a:r>
          </a:p>
          <a:p>
            <a:r>
              <a:rPr lang="en-US" altLang="en-US" sz="2400" u="sng" dirty="0" smtClean="0"/>
              <a:t>Numerical dimensions</a:t>
            </a:r>
            <a:r>
              <a:rPr lang="en-US" altLang="en-US" sz="2400" dirty="0" smtClean="0"/>
              <a:t> correspond to sorted intervals</a:t>
            </a:r>
          </a:p>
          <a:p>
            <a:pPr lvl="1"/>
            <a:r>
              <a:rPr lang="en-US" altLang="en-US" sz="2400" dirty="0" smtClean="0"/>
              <a:t>Data dispersion: </a:t>
            </a:r>
          </a:p>
          <a:p>
            <a:pPr lvl="2"/>
            <a:r>
              <a:rPr lang="en-US" altLang="en-US" sz="2400" dirty="0" smtClean="0"/>
              <a:t>Analyzed with multiple granularities of precision</a:t>
            </a:r>
          </a:p>
          <a:p>
            <a:pPr lvl="1"/>
            <a:r>
              <a:rPr lang="en-US" altLang="en-US" sz="2400" dirty="0" smtClean="0"/>
              <a:t>Boxplot or quantile analysis on sorted intervals</a:t>
            </a:r>
          </a:p>
          <a:p>
            <a:r>
              <a:rPr lang="en-US" altLang="en-US" sz="2400" u="sng" dirty="0" smtClean="0"/>
              <a:t>Dispersion analysis on computed measures</a:t>
            </a:r>
            <a:endParaRPr lang="en-US" altLang="en-US" sz="2400" dirty="0" smtClean="0"/>
          </a:p>
          <a:p>
            <a:pPr lvl="1"/>
            <a:r>
              <a:rPr lang="en-US" altLang="en-US" sz="2400" dirty="0" smtClean="0"/>
              <a:t>Folding measures into numerical dimensions</a:t>
            </a:r>
          </a:p>
          <a:p>
            <a:pPr lvl="1"/>
            <a:r>
              <a:rPr lang="en-US" altLang="en-US" sz="2400" dirty="0" smtClean="0"/>
              <a:t>Boxplot or quantile analysis on the transformed cube</a:t>
            </a:r>
            <a:endParaRPr lang="en-US" altLang="en-US" sz="2000" dirty="0"/>
          </a:p>
        </p:txBody>
      </p:sp>
      <p:pic>
        <p:nvPicPr>
          <p:cNvPr id="38916" name="Picture 4" descr="https://upload.wikimedia.org/wikipedia/commons/thumb/7/74/Normal_Distribution_PDF.svg/2000px-Normal_Distribution_PDF.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9084" y="2478504"/>
            <a:ext cx="4423322" cy="2826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056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dirty="0" smtClean="0"/>
              <a:t>Measuring the Central Tendency:  (1) Mean</a:t>
            </a:r>
            <a:endParaRPr lang="en-US" altLang="en-US" sz="4000" dirty="0"/>
          </a:p>
        </p:txBody>
      </p:sp>
      <p:sp>
        <p:nvSpPr>
          <p:cNvPr id="18436" name="Rectangle 3"/>
          <p:cNvSpPr>
            <a:spLocks noGrp="1" noChangeArrowheads="1"/>
          </p:cNvSpPr>
          <p:nvPr>
            <p:ph type="body" sz="half" idx="1"/>
          </p:nvPr>
        </p:nvSpPr>
        <p:spPr>
          <a:xfrm>
            <a:off x="561975" y="1143000"/>
            <a:ext cx="10531141" cy="5029200"/>
          </a:xfrm>
        </p:spPr>
        <p:txBody>
          <a:bodyPr/>
          <a:lstStyle/>
          <a:p>
            <a:pPr eaLnBrk="1" hangingPunct="1">
              <a:spcBef>
                <a:spcPts val="400"/>
              </a:spcBef>
              <a:buSzPct val="80000"/>
            </a:pPr>
            <a:r>
              <a:rPr lang="en-US" altLang="en-US" u="sng" dirty="0">
                <a:latin typeface="Calibri" panose="020F0502020204030204" pitchFamily="34" charset="0"/>
              </a:rPr>
              <a:t>Mean (algebraic measure) (sample vs. population):</a:t>
            </a:r>
          </a:p>
          <a:p>
            <a:pPr lvl="1" eaLnBrk="1" hangingPunct="1">
              <a:spcBef>
                <a:spcPts val="400"/>
              </a:spcBef>
              <a:buSzPct val="80000"/>
              <a:buFont typeface="Wingdings" panose="05000000000000000000" pitchFamily="2" charset="2"/>
              <a:buNone/>
            </a:pPr>
            <a:r>
              <a:rPr lang="en-US" altLang="en-US" dirty="0">
                <a:latin typeface="Calibri" panose="020F0502020204030204" pitchFamily="34" charset="0"/>
              </a:rPr>
              <a:t>Note: </a:t>
            </a:r>
            <a:r>
              <a:rPr lang="en-US" altLang="en-US" i="1" dirty="0">
                <a:latin typeface="Calibri" panose="020F0502020204030204" pitchFamily="34" charset="0"/>
              </a:rPr>
              <a:t>n</a:t>
            </a:r>
            <a:r>
              <a:rPr lang="en-US" altLang="en-US" dirty="0">
                <a:latin typeface="Calibri" panose="020F0502020204030204" pitchFamily="34" charset="0"/>
              </a:rPr>
              <a:t> is sample size and </a:t>
            </a:r>
            <a:r>
              <a:rPr lang="en-US" altLang="en-US" i="1" dirty="0">
                <a:latin typeface="Calibri" panose="020F0502020204030204" pitchFamily="34" charset="0"/>
              </a:rPr>
              <a:t>N</a:t>
            </a:r>
            <a:r>
              <a:rPr lang="en-US" altLang="en-US" dirty="0">
                <a:latin typeface="Calibri" panose="020F0502020204030204" pitchFamily="34" charset="0"/>
              </a:rPr>
              <a:t> is population size. </a:t>
            </a:r>
          </a:p>
          <a:p>
            <a:pPr marL="200021" lvl="1" indent="0" eaLnBrk="1" hangingPunct="1">
              <a:spcBef>
                <a:spcPts val="400"/>
              </a:spcBef>
              <a:buSzPct val="80000"/>
              <a:buNone/>
            </a:pPr>
            <a:endParaRPr lang="en-US" altLang="en-US" dirty="0" smtClean="0">
              <a:latin typeface="Calibri" panose="020F0502020204030204" pitchFamily="34" charset="0"/>
            </a:endParaRPr>
          </a:p>
          <a:p>
            <a:pPr marL="200021" lvl="1" indent="0" eaLnBrk="1" hangingPunct="1">
              <a:spcBef>
                <a:spcPts val="400"/>
              </a:spcBef>
              <a:buSzPct val="80000"/>
              <a:buNone/>
            </a:pPr>
            <a:endParaRPr lang="en-US" altLang="en-US" dirty="0">
              <a:latin typeface="Calibri" panose="020F0502020204030204" pitchFamily="34" charset="0"/>
            </a:endParaRPr>
          </a:p>
          <a:p>
            <a:pPr>
              <a:spcBef>
                <a:spcPts val="400"/>
              </a:spcBef>
            </a:pPr>
            <a:endParaRPr lang="en-US" altLang="en-US" dirty="0" smtClean="0">
              <a:latin typeface="Calibri" panose="020F0502020204030204" pitchFamily="34" charset="0"/>
            </a:endParaRPr>
          </a:p>
          <a:p>
            <a:pPr>
              <a:spcBef>
                <a:spcPts val="400"/>
              </a:spcBef>
            </a:pPr>
            <a:endParaRPr lang="en-US" altLang="en-US" dirty="0" smtClean="0">
              <a:latin typeface="Calibri" panose="020F0502020204030204" pitchFamily="34" charset="0"/>
            </a:endParaRPr>
          </a:p>
          <a:p>
            <a:pPr>
              <a:spcBef>
                <a:spcPts val="400"/>
              </a:spcBef>
            </a:pPr>
            <a:r>
              <a:rPr lang="en-US" altLang="en-US" dirty="0" smtClean="0">
                <a:latin typeface="Calibri" panose="020F0502020204030204" pitchFamily="34" charset="0"/>
              </a:rPr>
              <a:t>Weighted </a:t>
            </a:r>
            <a:r>
              <a:rPr lang="en-US" altLang="en-US" dirty="0">
                <a:latin typeface="Calibri" panose="020F0502020204030204" pitchFamily="34" charset="0"/>
              </a:rPr>
              <a:t>arithmetic mean:</a:t>
            </a:r>
          </a:p>
          <a:p>
            <a:pPr>
              <a:spcBef>
                <a:spcPts val="400"/>
              </a:spcBef>
            </a:pPr>
            <a:endParaRPr lang="en-US" altLang="en-US" dirty="0" smtClean="0">
              <a:latin typeface="Calibri" panose="020F0502020204030204" pitchFamily="34" charset="0"/>
            </a:endParaRPr>
          </a:p>
          <a:p>
            <a:pPr>
              <a:spcBef>
                <a:spcPts val="400"/>
              </a:spcBef>
            </a:pPr>
            <a:endParaRPr lang="en-US" altLang="en-US" dirty="0">
              <a:latin typeface="Calibri" panose="020F0502020204030204" pitchFamily="34" charset="0"/>
            </a:endParaRPr>
          </a:p>
          <a:p>
            <a:pPr marL="0" indent="0">
              <a:spcBef>
                <a:spcPts val="400"/>
              </a:spcBef>
              <a:buNone/>
            </a:pPr>
            <a:endParaRPr lang="en-US" altLang="en-US" dirty="0" smtClean="0">
              <a:latin typeface="Calibri" panose="020F0502020204030204" pitchFamily="34" charset="0"/>
            </a:endParaRPr>
          </a:p>
          <a:p>
            <a:pPr>
              <a:spcBef>
                <a:spcPts val="400"/>
              </a:spcBef>
            </a:pPr>
            <a:r>
              <a:rPr lang="en-US" altLang="en-US" dirty="0" smtClean="0">
                <a:latin typeface="Calibri" panose="020F0502020204030204" pitchFamily="34" charset="0"/>
              </a:rPr>
              <a:t>Trimmed </a:t>
            </a:r>
            <a:r>
              <a:rPr lang="en-US" altLang="en-US" dirty="0">
                <a:latin typeface="Calibri" panose="020F0502020204030204" pitchFamily="34" charset="0"/>
              </a:rPr>
              <a:t>mean: </a:t>
            </a:r>
            <a:endParaRPr lang="en-US" altLang="en-US" dirty="0" smtClean="0">
              <a:latin typeface="Calibri" panose="020F0502020204030204" pitchFamily="34" charset="0"/>
            </a:endParaRPr>
          </a:p>
          <a:p>
            <a:pPr lvl="1">
              <a:spcBef>
                <a:spcPts val="400"/>
              </a:spcBef>
            </a:pPr>
            <a:r>
              <a:rPr lang="en-US" altLang="en-US" dirty="0" smtClean="0">
                <a:latin typeface="Calibri" panose="020F0502020204030204" pitchFamily="34" charset="0"/>
              </a:rPr>
              <a:t>Chopping </a:t>
            </a:r>
            <a:r>
              <a:rPr lang="en-US" altLang="en-US" dirty="0">
                <a:latin typeface="Calibri" panose="020F0502020204030204" pitchFamily="34" charset="0"/>
              </a:rPr>
              <a:t>extreme </a:t>
            </a:r>
            <a:r>
              <a:rPr lang="en-US" altLang="en-US" dirty="0" smtClean="0">
                <a:latin typeface="Calibri" panose="020F0502020204030204" pitchFamily="34" charset="0"/>
              </a:rPr>
              <a:t>values (e.g., Olympics gymnastics score computation)</a:t>
            </a:r>
            <a:endParaRPr lang="en-US" altLang="en-US" dirty="0">
              <a:latin typeface="Calibri" panose="020F0502020204030204" pitchFamily="34" charset="0"/>
            </a:endParaRPr>
          </a:p>
        </p:txBody>
      </p:sp>
      <p:graphicFrame>
        <p:nvGraphicFramePr>
          <p:cNvPr id="18437" name="Object 4"/>
          <p:cNvGraphicFramePr>
            <a:graphicFrameLocks noChangeAspect="1"/>
          </p:cNvGraphicFramePr>
          <p:nvPr>
            <p:extLst>
              <p:ext uri="{D42A27DB-BD31-4B8C-83A1-F6EECF244321}">
                <p14:modId xmlns:p14="http://schemas.microsoft.com/office/powerpoint/2010/main" val="2521165284"/>
              </p:ext>
            </p:extLst>
          </p:nvPr>
        </p:nvGraphicFramePr>
        <p:xfrm>
          <a:off x="2794566" y="2210251"/>
          <a:ext cx="2231802" cy="1077492"/>
        </p:xfrm>
        <a:graphic>
          <a:graphicData uri="http://schemas.openxmlformats.org/presentationml/2006/ole">
            <mc:AlternateContent xmlns:mc="http://schemas.openxmlformats.org/markup-compatibility/2006">
              <mc:Choice xmlns:v="urn:schemas-microsoft-com:vml" Requires="v">
                <p:oleObj spid="_x0000_s21747" name="Microsoft Equation 3.0" r:id="rId4" imgW="710891" imgH="431613" progId="Equation.3">
                  <p:embed/>
                </p:oleObj>
              </mc:Choice>
              <mc:Fallback>
                <p:oleObj name="Microsoft Equation 3.0" r:id="rId4" imgW="710891" imgH="4316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4566" y="2210251"/>
                        <a:ext cx="2231802" cy="1077492"/>
                      </a:xfrm>
                      <a:prstGeom prst="rect">
                        <a:avLst/>
                      </a:prstGeom>
                      <a:noFill/>
                      <a:ln>
                        <a:noFill/>
                      </a:ln>
                      <a:effectLst/>
                      <a:extLst/>
                    </p:spPr>
                  </p:pic>
                </p:oleObj>
              </mc:Fallback>
            </mc:AlternateContent>
          </a:graphicData>
        </a:graphic>
      </p:graphicFrame>
      <p:graphicFrame>
        <p:nvGraphicFramePr>
          <p:cNvPr id="18438" name="Object 5"/>
          <p:cNvGraphicFramePr>
            <a:graphicFrameLocks noChangeAspect="1"/>
          </p:cNvGraphicFramePr>
          <p:nvPr>
            <p:extLst>
              <p:ext uri="{D42A27DB-BD31-4B8C-83A1-F6EECF244321}">
                <p14:modId xmlns:p14="http://schemas.microsoft.com/office/powerpoint/2010/main" val="3707813006"/>
              </p:ext>
            </p:extLst>
          </p:nvPr>
        </p:nvGraphicFramePr>
        <p:xfrm>
          <a:off x="4788568" y="3406938"/>
          <a:ext cx="2292913" cy="2074540"/>
        </p:xfrm>
        <a:graphic>
          <a:graphicData uri="http://schemas.openxmlformats.org/presentationml/2006/ole">
            <mc:AlternateContent xmlns:mc="http://schemas.openxmlformats.org/markup-compatibility/2006">
              <mc:Choice xmlns:v="urn:schemas-microsoft-com:vml" Requires="v">
                <p:oleObj spid="_x0000_s21748" name="Equation" r:id="rId6" imgW="749300" imgH="838200" progId="Equation.3">
                  <p:embed/>
                </p:oleObj>
              </mc:Choice>
              <mc:Fallback>
                <p:oleObj name="Equation" r:id="rId6" imgW="749300" imgH="838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8568" y="3406938"/>
                        <a:ext cx="2292913" cy="2074540"/>
                      </a:xfrm>
                      <a:prstGeom prst="rect">
                        <a:avLst/>
                      </a:prstGeom>
                      <a:noFill/>
                      <a:ln>
                        <a:noFill/>
                      </a:ln>
                      <a:effectLst/>
                      <a:extLst/>
                    </p:spPr>
                  </p:pic>
                </p:oleObj>
              </mc:Fallback>
            </mc:AlternateContent>
          </a:graphicData>
        </a:graphic>
      </p:graphicFrame>
      <p:graphicFrame>
        <p:nvGraphicFramePr>
          <p:cNvPr id="18441" name="Object 8"/>
          <p:cNvGraphicFramePr>
            <a:graphicFrameLocks noGrp="1" noChangeAspect="1"/>
          </p:cNvGraphicFramePr>
          <p:nvPr>
            <p:ph sz="half" idx="2"/>
            <p:extLst>
              <p:ext uri="{D42A27DB-BD31-4B8C-83A1-F6EECF244321}">
                <p14:modId xmlns:p14="http://schemas.microsoft.com/office/powerpoint/2010/main" val="722271287"/>
              </p:ext>
            </p:extLst>
          </p:nvPr>
        </p:nvGraphicFramePr>
        <p:xfrm>
          <a:off x="6112539" y="2210251"/>
          <a:ext cx="1654679" cy="1196687"/>
        </p:xfrm>
        <a:graphic>
          <a:graphicData uri="http://schemas.openxmlformats.org/presentationml/2006/ole">
            <mc:AlternateContent xmlns:mc="http://schemas.openxmlformats.org/markup-compatibility/2006">
              <mc:Choice xmlns:v="urn:schemas-microsoft-com:vml" Requires="v">
                <p:oleObj spid="_x0000_s21749" name="Equation" r:id="rId8" imgW="596900" imgH="431800" progId="Equation.3">
                  <p:embed/>
                </p:oleObj>
              </mc:Choice>
              <mc:Fallback>
                <p:oleObj name="Equation" r:id="rId8" imgW="596900" imgH="431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2539" y="2210251"/>
                        <a:ext cx="1654679" cy="1196687"/>
                      </a:xfrm>
                      <a:prstGeom prst="rect">
                        <a:avLst/>
                      </a:prstGeom>
                      <a:noFill/>
                      <a:ln>
                        <a:noFill/>
                      </a:ln>
                      <a:effectLst/>
                      <a:extLst/>
                    </p:spPr>
                  </p:pic>
                </p:oleObj>
              </mc:Fallback>
            </mc:AlternateContent>
          </a:graphicData>
        </a:graphic>
      </p:graphicFrame>
      <p:sp>
        <p:nvSpPr>
          <p:cNvPr id="2" name="Down Arrow 1"/>
          <p:cNvSpPr/>
          <p:nvPr/>
        </p:nvSpPr>
        <p:spPr>
          <a:xfrm rot="17220723">
            <a:off x="2746279" y="1801512"/>
            <a:ext cx="349754" cy="827719"/>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rot="16483461">
            <a:off x="3991877" y="3979935"/>
            <a:ext cx="349754" cy="827719"/>
          </a:xfrm>
          <a:prstGeom prst="downArrow">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rot="16914701">
            <a:off x="5502384" y="1769736"/>
            <a:ext cx="349754" cy="827719"/>
          </a:xfrm>
          <a:prstGeom prst="downArrow">
            <a:avLst/>
          </a:prstGeom>
          <a:solidFill>
            <a:srgbClr val="00B0F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7135451"/>
      </p:ext>
    </p:extLst>
  </p:cSld>
  <p:clrMapOvr>
    <a:masterClrMapping/>
  </p:clrMapOvr>
  <p:transition>
    <p:zo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dirty="0" smtClean="0"/>
              <a:t>Measuring the Central Tendency: (2) Median</a:t>
            </a:r>
            <a:endParaRPr lang="en-US" altLang="en-US" sz="4000" dirty="0"/>
          </a:p>
        </p:txBody>
      </p:sp>
      <p:sp>
        <p:nvSpPr>
          <p:cNvPr id="18436" name="Rectangle 3"/>
          <p:cNvSpPr>
            <a:spLocks noGrp="1" noChangeArrowheads="1"/>
          </p:cNvSpPr>
          <p:nvPr>
            <p:ph type="body" sz="half" idx="1"/>
          </p:nvPr>
        </p:nvSpPr>
        <p:spPr>
          <a:xfrm>
            <a:off x="553911" y="1212431"/>
            <a:ext cx="11333289" cy="1880813"/>
          </a:xfrm>
        </p:spPr>
        <p:txBody>
          <a:bodyPr/>
          <a:lstStyle/>
          <a:p>
            <a:pPr eaLnBrk="1" hangingPunct="1">
              <a:spcBef>
                <a:spcPts val="400"/>
              </a:spcBef>
              <a:buSzPct val="80000"/>
            </a:pPr>
            <a:r>
              <a:rPr lang="en-US" altLang="en-US" u="sng" dirty="0" smtClean="0">
                <a:latin typeface="Calibri" panose="020F0502020204030204" pitchFamily="34" charset="0"/>
              </a:rPr>
              <a:t>Median</a:t>
            </a:r>
            <a:r>
              <a:rPr lang="en-US" altLang="en-US" dirty="0">
                <a:latin typeface="Calibri" panose="020F0502020204030204" pitchFamily="34" charset="0"/>
              </a:rPr>
              <a:t>: </a:t>
            </a:r>
            <a:endParaRPr lang="en-US" altLang="en-US" dirty="0" smtClean="0">
              <a:latin typeface="Calibri" panose="020F0502020204030204" pitchFamily="34" charset="0"/>
            </a:endParaRPr>
          </a:p>
          <a:p>
            <a:pPr lvl="1">
              <a:spcBef>
                <a:spcPts val="400"/>
              </a:spcBef>
            </a:pPr>
            <a:r>
              <a:rPr lang="en-US" altLang="en-US" dirty="0" smtClean="0">
                <a:latin typeface="Calibri" panose="020F0502020204030204" pitchFamily="34" charset="0"/>
              </a:rPr>
              <a:t>Middle </a:t>
            </a:r>
            <a:r>
              <a:rPr lang="en-US" altLang="en-US" dirty="0">
                <a:latin typeface="Calibri" panose="020F0502020204030204" pitchFamily="34" charset="0"/>
              </a:rPr>
              <a:t>value if odd number of values, or average of the middle two values otherwise</a:t>
            </a:r>
          </a:p>
          <a:p>
            <a:pPr>
              <a:spcBef>
                <a:spcPts val="400"/>
              </a:spcBef>
            </a:pPr>
            <a:r>
              <a:rPr lang="en-US" altLang="en-US" dirty="0">
                <a:latin typeface="Calibri" panose="020F0502020204030204" pitchFamily="34" charset="0"/>
              </a:rPr>
              <a:t>Estimated by interpolation (for </a:t>
            </a:r>
            <a:r>
              <a:rPr lang="en-US" altLang="en-US" i="1" dirty="0">
                <a:solidFill>
                  <a:srgbClr val="FF0000"/>
                </a:solidFill>
                <a:latin typeface="Calibri" panose="020F0502020204030204" pitchFamily="34" charset="0"/>
              </a:rPr>
              <a:t>grouped data</a:t>
            </a:r>
            <a:r>
              <a:rPr lang="en-US" altLang="en-US" dirty="0">
                <a:latin typeface="Calibri" panose="020F0502020204030204" pitchFamily="34" charset="0"/>
              </a:rPr>
              <a:t>):</a:t>
            </a:r>
          </a:p>
          <a:p>
            <a:pPr eaLnBrk="1" hangingPunct="1">
              <a:spcBef>
                <a:spcPts val="400"/>
              </a:spcBef>
              <a:buSzPct val="80000"/>
            </a:pPr>
            <a:endParaRPr lang="en-US" altLang="en-US" u="sng" dirty="0">
              <a:latin typeface="Calibri" panose="020F0502020204030204" pitchFamily="34" charset="0"/>
            </a:endParaRPr>
          </a:p>
          <a:p>
            <a:pPr eaLnBrk="1" hangingPunct="1">
              <a:spcBef>
                <a:spcPts val="400"/>
              </a:spcBef>
              <a:buSzPct val="80000"/>
            </a:pPr>
            <a:endParaRPr lang="en-US" altLang="en-US" dirty="0"/>
          </a:p>
        </p:txBody>
      </p:sp>
      <p:graphicFrame>
        <p:nvGraphicFramePr>
          <p:cNvPr id="18439" name="Object 6"/>
          <p:cNvGraphicFramePr>
            <a:graphicFrameLocks noChangeAspect="1"/>
          </p:cNvGraphicFramePr>
          <p:nvPr>
            <p:extLst>
              <p:ext uri="{D42A27DB-BD31-4B8C-83A1-F6EECF244321}">
                <p14:modId xmlns:p14="http://schemas.microsoft.com/office/powerpoint/2010/main" val="1965612923"/>
              </p:ext>
            </p:extLst>
          </p:nvPr>
        </p:nvGraphicFramePr>
        <p:xfrm>
          <a:off x="1979766" y="5440174"/>
          <a:ext cx="5917905" cy="1164178"/>
        </p:xfrm>
        <a:graphic>
          <a:graphicData uri="http://schemas.openxmlformats.org/presentationml/2006/ole">
            <mc:AlternateContent xmlns:mc="http://schemas.openxmlformats.org/markup-compatibility/2006">
              <mc:Choice xmlns:v="urn:schemas-microsoft-com:vml" Requires="v">
                <p:oleObj spid="_x0000_s41016" name="Equation" r:id="rId4" imgW="2387600" imgH="469900" progId="Equation.3">
                  <p:embed/>
                </p:oleObj>
              </mc:Choice>
              <mc:Fallback>
                <p:oleObj name="Equation" r:id="rId4" imgW="2387600" imgH="4699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66" y="5440174"/>
                        <a:ext cx="5917905" cy="1164178"/>
                      </a:xfrm>
                      <a:prstGeom prst="rect">
                        <a:avLst/>
                      </a:prstGeom>
                      <a:noFill/>
                      <a:ln>
                        <a:noFill/>
                      </a:ln>
                      <a:effectLst/>
                      <a:extLst/>
                    </p:spPr>
                  </p:pic>
                </p:oleObj>
              </mc:Fallback>
            </mc:AlternateContent>
          </a:graphicData>
        </a:graphic>
      </p:graphicFrame>
      <p:pic>
        <p:nvPicPr>
          <p:cNvPr id="18442"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9501" y="2490933"/>
            <a:ext cx="2541054" cy="2272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63387" y="4957482"/>
            <a:ext cx="1837765" cy="830997"/>
          </a:xfrm>
          <a:prstGeom prst="rect">
            <a:avLst/>
          </a:prstGeom>
          <a:solidFill>
            <a:srgbClr val="FFFF00"/>
          </a:solidFill>
        </p:spPr>
        <p:txBody>
          <a:bodyPr wrap="square" rtlCol="0">
            <a:spAutoFit/>
          </a:bodyPr>
          <a:lstStyle/>
          <a:p>
            <a:pPr algn="ctr"/>
            <a:r>
              <a:rPr lang="en-US" sz="2400" dirty="0" smtClean="0"/>
              <a:t>Approximate median</a:t>
            </a:r>
            <a:endParaRPr lang="en-US" sz="2400" dirty="0"/>
          </a:p>
        </p:txBody>
      </p:sp>
      <p:sp>
        <p:nvSpPr>
          <p:cNvPr id="3" name="Curved Right Arrow 2"/>
          <p:cNvSpPr/>
          <p:nvPr/>
        </p:nvSpPr>
        <p:spPr>
          <a:xfrm rot="19277405">
            <a:off x="1366863" y="5742471"/>
            <a:ext cx="430813" cy="733667"/>
          </a:xfrm>
          <a:prstGeom prst="curv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2774759" y="6478100"/>
            <a:ext cx="1837765" cy="369332"/>
          </a:xfrm>
          <a:prstGeom prst="rect">
            <a:avLst/>
          </a:prstGeom>
          <a:solidFill>
            <a:srgbClr val="92D050"/>
          </a:solidFill>
        </p:spPr>
        <p:txBody>
          <a:bodyPr wrap="square" rtlCol="0">
            <a:spAutoFit/>
          </a:bodyPr>
          <a:lstStyle/>
          <a:p>
            <a:pPr algn="ctr"/>
            <a:r>
              <a:rPr lang="en-US" sz="1800" dirty="0" smtClean="0"/>
              <a:t>Low interval limit</a:t>
            </a:r>
            <a:endParaRPr lang="en-US" sz="1800" dirty="0"/>
          </a:p>
        </p:txBody>
      </p:sp>
      <p:sp>
        <p:nvSpPr>
          <p:cNvPr id="11" name="TextBox 10"/>
          <p:cNvSpPr txBox="1"/>
          <p:nvPr/>
        </p:nvSpPr>
        <p:spPr>
          <a:xfrm>
            <a:off x="6996717" y="5405682"/>
            <a:ext cx="2344506" cy="369332"/>
          </a:xfrm>
          <a:prstGeom prst="rect">
            <a:avLst/>
          </a:prstGeom>
          <a:solidFill>
            <a:srgbClr val="92D050"/>
          </a:solidFill>
        </p:spPr>
        <p:txBody>
          <a:bodyPr wrap="square" rtlCol="0">
            <a:spAutoFit/>
          </a:bodyPr>
          <a:lstStyle/>
          <a:p>
            <a:pPr algn="ctr"/>
            <a:r>
              <a:rPr lang="en-US" sz="1800" dirty="0" smtClean="0"/>
              <a:t>Interval width (L</a:t>
            </a:r>
            <a:r>
              <a:rPr lang="en-US" sz="1800" baseline="-25000" dirty="0" smtClean="0"/>
              <a:t>2</a:t>
            </a:r>
            <a:r>
              <a:rPr lang="en-US" sz="1800" dirty="0" smtClean="0"/>
              <a:t> – L</a:t>
            </a:r>
            <a:r>
              <a:rPr lang="en-US" sz="1800" baseline="-25000" dirty="0" smtClean="0"/>
              <a:t>1</a:t>
            </a:r>
            <a:r>
              <a:rPr lang="en-US" sz="1800" dirty="0" smtClean="0"/>
              <a:t>)</a:t>
            </a:r>
            <a:endParaRPr lang="en-US" sz="1800" dirty="0"/>
          </a:p>
        </p:txBody>
      </p:sp>
      <p:sp>
        <p:nvSpPr>
          <p:cNvPr id="5" name="Right Arrow 4"/>
          <p:cNvSpPr/>
          <p:nvPr/>
        </p:nvSpPr>
        <p:spPr>
          <a:xfrm rot="7632380">
            <a:off x="7962272" y="5744057"/>
            <a:ext cx="233082" cy="277906"/>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355939" y="4857107"/>
            <a:ext cx="3378522" cy="369332"/>
          </a:xfrm>
          <a:prstGeom prst="rect">
            <a:avLst/>
          </a:prstGeom>
          <a:solidFill>
            <a:srgbClr val="92D050"/>
          </a:solidFill>
        </p:spPr>
        <p:txBody>
          <a:bodyPr wrap="square" rtlCol="0">
            <a:spAutoFit/>
          </a:bodyPr>
          <a:lstStyle/>
          <a:p>
            <a:pPr algn="ctr"/>
            <a:r>
              <a:rPr lang="en-US" sz="1800" dirty="0" smtClean="0"/>
              <a:t>Sum before the median interval</a:t>
            </a:r>
            <a:endParaRPr lang="en-US" sz="1800" dirty="0"/>
          </a:p>
        </p:txBody>
      </p:sp>
      <p:sp>
        <p:nvSpPr>
          <p:cNvPr id="14" name="Right Arrow 13"/>
          <p:cNvSpPr/>
          <p:nvPr/>
        </p:nvSpPr>
        <p:spPr>
          <a:xfrm rot="5400000">
            <a:off x="5928659" y="5236532"/>
            <a:ext cx="233082" cy="277906"/>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16200000">
            <a:off x="3577100" y="6258809"/>
            <a:ext cx="233082" cy="277906"/>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5924239"/>
      </p:ext>
    </p:extLst>
  </p:cSld>
  <p:clrMapOvr>
    <a:masterClrMapping/>
  </p:clrMapOvr>
  <p:transition>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dirty="0" smtClean="0"/>
              <a:t>Measuring the Central Tendency: (3) Mode</a:t>
            </a:r>
            <a:endParaRPr lang="en-US" altLang="en-US" sz="4000" dirty="0"/>
          </a:p>
        </p:txBody>
      </p:sp>
      <p:sp>
        <p:nvSpPr>
          <p:cNvPr id="18436" name="Rectangle 3"/>
          <p:cNvSpPr>
            <a:spLocks noGrp="1" noChangeArrowheads="1"/>
          </p:cNvSpPr>
          <p:nvPr>
            <p:ph type="body" sz="half" idx="1"/>
          </p:nvPr>
        </p:nvSpPr>
        <p:spPr>
          <a:xfrm>
            <a:off x="561974" y="1142999"/>
            <a:ext cx="7058025" cy="4361329"/>
          </a:xfrm>
        </p:spPr>
        <p:txBody>
          <a:bodyPr/>
          <a:lstStyle/>
          <a:p>
            <a:pPr>
              <a:spcBef>
                <a:spcPts val="400"/>
              </a:spcBef>
            </a:pPr>
            <a:r>
              <a:rPr lang="en-US" altLang="en-US" dirty="0" smtClean="0">
                <a:latin typeface="Calibri" panose="020F0502020204030204" pitchFamily="34" charset="0"/>
              </a:rPr>
              <a:t>Mode: Value </a:t>
            </a:r>
            <a:r>
              <a:rPr lang="en-US" altLang="en-US" dirty="0">
                <a:latin typeface="Calibri" panose="020F0502020204030204" pitchFamily="34" charset="0"/>
              </a:rPr>
              <a:t>that occurs most frequently in the data</a:t>
            </a:r>
          </a:p>
          <a:p>
            <a:pPr>
              <a:spcBef>
                <a:spcPts val="400"/>
              </a:spcBef>
            </a:pPr>
            <a:endParaRPr lang="en-US" altLang="en-US" dirty="0" smtClean="0">
              <a:latin typeface="Calibri" panose="020F0502020204030204" pitchFamily="34" charset="0"/>
            </a:endParaRPr>
          </a:p>
          <a:p>
            <a:pPr>
              <a:spcBef>
                <a:spcPts val="400"/>
              </a:spcBef>
            </a:pPr>
            <a:r>
              <a:rPr lang="en-US" altLang="en-US" dirty="0" smtClean="0">
                <a:latin typeface="Calibri" panose="020F0502020204030204" pitchFamily="34" charset="0"/>
              </a:rPr>
              <a:t>Unimodal</a:t>
            </a:r>
          </a:p>
          <a:p>
            <a:pPr lvl="1">
              <a:spcBef>
                <a:spcPts val="400"/>
              </a:spcBef>
            </a:pPr>
            <a:r>
              <a:rPr lang="en-US" altLang="en-US" dirty="0">
                <a:latin typeface="Calibri" panose="020F0502020204030204" pitchFamily="34" charset="0"/>
              </a:rPr>
              <a:t>Empirical formula:</a:t>
            </a:r>
          </a:p>
          <a:p>
            <a:pPr>
              <a:spcBef>
                <a:spcPts val="400"/>
              </a:spcBef>
            </a:pPr>
            <a:endParaRPr lang="en-US" altLang="en-US" dirty="0" smtClean="0">
              <a:latin typeface="Calibri" panose="020F0502020204030204" pitchFamily="34" charset="0"/>
            </a:endParaRPr>
          </a:p>
          <a:p>
            <a:pPr>
              <a:spcBef>
                <a:spcPts val="400"/>
              </a:spcBef>
            </a:pPr>
            <a:endParaRPr lang="en-US" altLang="en-US" dirty="0" smtClean="0">
              <a:latin typeface="Calibri" panose="020F0502020204030204" pitchFamily="34" charset="0"/>
            </a:endParaRPr>
          </a:p>
          <a:p>
            <a:pPr>
              <a:spcBef>
                <a:spcPts val="400"/>
              </a:spcBef>
            </a:pPr>
            <a:r>
              <a:rPr lang="en-US" altLang="en-US" dirty="0" smtClean="0">
                <a:latin typeface="Calibri" panose="020F0502020204030204" pitchFamily="34" charset="0"/>
              </a:rPr>
              <a:t>Multi-modal</a:t>
            </a:r>
          </a:p>
          <a:p>
            <a:pPr lvl="1">
              <a:spcBef>
                <a:spcPts val="400"/>
              </a:spcBef>
            </a:pPr>
            <a:r>
              <a:rPr lang="en-US" altLang="en-US" dirty="0" smtClean="0">
                <a:latin typeface="Calibri" panose="020F0502020204030204" pitchFamily="34" charset="0"/>
              </a:rPr>
              <a:t>Bimodal</a:t>
            </a:r>
            <a:endParaRPr lang="en-US" altLang="en-US" dirty="0">
              <a:latin typeface="Calibri" panose="020F0502020204030204" pitchFamily="34" charset="0"/>
            </a:endParaRPr>
          </a:p>
          <a:p>
            <a:pPr lvl="1">
              <a:spcBef>
                <a:spcPts val="400"/>
              </a:spcBef>
            </a:pPr>
            <a:endParaRPr lang="en-US" altLang="en-US" dirty="0" smtClean="0">
              <a:latin typeface="Calibri" panose="020F0502020204030204" pitchFamily="34" charset="0"/>
            </a:endParaRPr>
          </a:p>
          <a:p>
            <a:pPr lvl="1">
              <a:spcBef>
                <a:spcPts val="400"/>
              </a:spcBef>
            </a:pPr>
            <a:r>
              <a:rPr lang="en-US" altLang="en-US" dirty="0" err="1" smtClean="0">
                <a:latin typeface="Calibri" panose="020F0502020204030204" pitchFamily="34" charset="0"/>
              </a:rPr>
              <a:t>Trimodal</a:t>
            </a:r>
            <a:endParaRPr lang="en-US" altLang="en-US" dirty="0">
              <a:latin typeface="Calibri" panose="020F0502020204030204" pitchFamily="34" charset="0"/>
            </a:endParaRPr>
          </a:p>
        </p:txBody>
      </p:sp>
      <p:graphicFrame>
        <p:nvGraphicFramePr>
          <p:cNvPr id="18440" name="Object 7"/>
          <p:cNvGraphicFramePr>
            <a:graphicFrameLocks noChangeAspect="1"/>
          </p:cNvGraphicFramePr>
          <p:nvPr>
            <p:extLst>
              <p:ext uri="{D42A27DB-BD31-4B8C-83A1-F6EECF244321}">
                <p14:modId xmlns:p14="http://schemas.microsoft.com/office/powerpoint/2010/main" val="3653483247"/>
              </p:ext>
            </p:extLst>
          </p:nvPr>
        </p:nvGraphicFramePr>
        <p:xfrm>
          <a:off x="1875423" y="2869740"/>
          <a:ext cx="4449763" cy="420688"/>
        </p:xfrm>
        <a:graphic>
          <a:graphicData uri="http://schemas.openxmlformats.org/presentationml/2006/ole">
            <mc:AlternateContent xmlns:mc="http://schemas.openxmlformats.org/markup-compatibility/2006">
              <mc:Choice xmlns:v="urn:schemas-microsoft-com:vml" Requires="v">
                <p:oleObj spid="_x0000_s43069" name="Equation" r:id="rId4" imgW="2197100" imgH="203200" progId="Equation.3">
                  <p:embed/>
                </p:oleObj>
              </mc:Choice>
              <mc:Fallback>
                <p:oleObj name="Equation" r:id="rId4" imgW="2197100" imgH="203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423" y="2869740"/>
                        <a:ext cx="4449763"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3012" name="Picture 4" descr="https://ned.ipac.caltech.edu/level5/March02/Silverman/Figures/figure2_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182" y="4191098"/>
            <a:ext cx="3523997" cy="1862275"/>
          </a:xfrm>
          <a:prstGeom prst="rect">
            <a:avLst/>
          </a:prstGeom>
          <a:noFill/>
          <a:extLst>
            <a:ext uri="{909E8E84-426E-40DD-AFC4-6F175D3DCCD1}">
              <a14:hiddenFill xmlns:a14="http://schemas.microsoft.com/office/drawing/2010/main">
                <a:solidFill>
                  <a:srgbClr val="FFFFFF"/>
                </a:solidFill>
              </a14:hiddenFill>
            </a:ext>
          </a:extLst>
        </p:spPr>
      </p:pic>
      <p:pic>
        <p:nvPicPr>
          <p:cNvPr id="43016" name="Picture 8" descr="http://www.netenrich.com/wp-content/uploads/bimodal-it-pressure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94244" y="4259172"/>
            <a:ext cx="2693144" cy="1515992"/>
          </a:xfrm>
          <a:prstGeom prst="rect">
            <a:avLst/>
          </a:prstGeom>
          <a:noFill/>
          <a:extLst>
            <a:ext uri="{909E8E84-426E-40DD-AFC4-6F175D3DCCD1}">
              <a14:hiddenFill xmlns:a14="http://schemas.microsoft.com/office/drawing/2010/main">
                <a:solidFill>
                  <a:srgbClr val="FFFFFF"/>
                </a:solidFill>
              </a14:hiddenFill>
            </a:ext>
          </a:extLst>
        </p:spPr>
      </p:pic>
      <p:pic>
        <p:nvPicPr>
          <p:cNvPr id="43021" name="Picture 13" descr="http://www.ndt.net/article/v11n04/benoit/fig4.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69573" y="4028969"/>
            <a:ext cx="3124579" cy="2186531"/>
          </a:xfrm>
          <a:prstGeom prst="rect">
            <a:avLst/>
          </a:prstGeom>
          <a:noFill/>
          <a:extLst>
            <a:ext uri="{909E8E84-426E-40DD-AFC4-6F175D3DCCD1}">
              <a14:hiddenFill xmlns:a14="http://schemas.microsoft.com/office/drawing/2010/main">
                <a:solidFill>
                  <a:srgbClr val="FFFFFF"/>
                </a:solidFill>
              </a14:hiddenFill>
            </a:ext>
          </a:extLst>
        </p:spPr>
      </p:pic>
      <p:pic>
        <p:nvPicPr>
          <p:cNvPr id="43023" name="Picture 15" descr="http://www.statisticshowto.com/wp-content/uploads/2013/09/right-skewed.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5095" y="2080019"/>
            <a:ext cx="4468955" cy="1825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049245"/>
      </p:ext>
    </p:extLst>
  </p:cSld>
  <p:clrMapOvr>
    <a:masterClrMapping/>
  </p:clrMapOvr>
  <p:transition>
    <p:zo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3" name="Picture 6" descr="rightskewed"/>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362700" y="2932115"/>
            <a:ext cx="4800600" cy="4048125"/>
          </a:xfrm>
          <a:noFill/>
        </p:spPr>
      </p:pic>
      <p:pic>
        <p:nvPicPr>
          <p:cNvPr id="19465" name="Picture 10" descr="ha02skew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101604"/>
            <a:ext cx="38100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 name="Date Placeholder 5"/>
          <p:cNvSpPr>
            <a:spLocks noGrp="1"/>
          </p:cNvSpPr>
          <p:nvPr>
            <p:ph type="dt" sz="quarter" idx="4294967295"/>
          </p:nvPr>
        </p:nvSpPr>
        <p:spPr bwMode="auto">
          <a:xfrm>
            <a:off x="1676400" y="6477000"/>
            <a:ext cx="19050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1200" dirty="0"/>
          </a:p>
        </p:txBody>
      </p:sp>
      <p:sp>
        <p:nvSpPr>
          <p:cNvPr id="19461" name="Rectangle 2"/>
          <p:cNvSpPr>
            <a:spLocks noGrp="1" noChangeArrowheads="1"/>
          </p:cNvSpPr>
          <p:nvPr>
            <p:ph type="title"/>
          </p:nvPr>
        </p:nvSpPr>
        <p:spPr>
          <a:xfrm>
            <a:off x="0" y="228600"/>
            <a:ext cx="7391400" cy="685800"/>
          </a:xfrm>
        </p:spPr>
        <p:txBody>
          <a:bodyPr>
            <a:normAutofit/>
          </a:bodyPr>
          <a:lstStyle/>
          <a:p>
            <a:pPr eaLnBrk="1" hangingPunct="1"/>
            <a:r>
              <a:rPr lang="en-US" altLang="en-US" sz="3200" dirty="0"/>
              <a:t> </a:t>
            </a:r>
            <a:r>
              <a:rPr lang="en-US" altLang="en-US" dirty="0" smtClean="0"/>
              <a:t>Symmetric vs. Skewed Data</a:t>
            </a:r>
            <a:endParaRPr lang="en-US" altLang="en-US" sz="3200" dirty="0"/>
          </a:p>
        </p:txBody>
      </p:sp>
      <p:sp>
        <p:nvSpPr>
          <p:cNvPr id="19462" name="Rectangle 3"/>
          <p:cNvSpPr>
            <a:spLocks noGrp="1" noChangeArrowheads="1"/>
          </p:cNvSpPr>
          <p:nvPr>
            <p:ph type="body" sz="half" idx="1"/>
          </p:nvPr>
        </p:nvSpPr>
        <p:spPr>
          <a:xfrm>
            <a:off x="723900" y="1295401"/>
            <a:ext cx="6438900" cy="1255713"/>
          </a:xfrm>
        </p:spPr>
        <p:txBody>
          <a:bodyPr/>
          <a:lstStyle/>
          <a:p>
            <a:pPr eaLnBrk="1" hangingPunct="1">
              <a:lnSpc>
                <a:spcPct val="120000"/>
              </a:lnSpc>
            </a:pPr>
            <a:r>
              <a:rPr lang="en-US" altLang="en-US" dirty="0">
                <a:latin typeface="Calibri" panose="020F0502020204030204" pitchFamily="34" charset="0"/>
              </a:rPr>
              <a:t>Median, mean and mode of symmetric, positively and negatively skewed data</a:t>
            </a:r>
          </a:p>
        </p:txBody>
      </p:sp>
      <p:pic>
        <p:nvPicPr>
          <p:cNvPr id="19464" name="Picture 8" descr="leftskewed"/>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361950" y="3170240"/>
            <a:ext cx="4876800" cy="3771900"/>
          </a:xfrm>
          <a:noFill/>
        </p:spPr>
      </p:pic>
      <p:sp>
        <p:nvSpPr>
          <p:cNvPr id="19466" name="Rectangle 11"/>
          <p:cNvSpPr>
            <a:spLocks noChangeArrowheads="1"/>
          </p:cNvSpPr>
          <p:nvPr/>
        </p:nvSpPr>
        <p:spPr bwMode="auto">
          <a:xfrm>
            <a:off x="2628900" y="4675195"/>
            <a:ext cx="25336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2400" dirty="0"/>
              <a:t>positively skewed</a:t>
            </a:r>
          </a:p>
        </p:txBody>
      </p:sp>
      <p:sp>
        <p:nvSpPr>
          <p:cNvPr id="19467" name="Rectangle 12"/>
          <p:cNvSpPr>
            <a:spLocks noChangeArrowheads="1"/>
          </p:cNvSpPr>
          <p:nvPr/>
        </p:nvSpPr>
        <p:spPr bwMode="auto">
          <a:xfrm>
            <a:off x="6977062" y="4672018"/>
            <a:ext cx="26574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2400" dirty="0"/>
              <a:t>negatively skewed</a:t>
            </a:r>
          </a:p>
        </p:txBody>
      </p:sp>
      <p:sp>
        <p:nvSpPr>
          <p:cNvPr id="19468" name="Rectangle 13"/>
          <p:cNvSpPr>
            <a:spLocks noChangeArrowheads="1"/>
          </p:cNvSpPr>
          <p:nvPr/>
        </p:nvSpPr>
        <p:spPr bwMode="auto">
          <a:xfrm>
            <a:off x="7772400" y="995368"/>
            <a:ext cx="1981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2400" dirty="0"/>
              <a:t>symmetric</a:t>
            </a:r>
          </a:p>
        </p:txBody>
      </p:sp>
    </p:spTree>
    <p:extLst>
      <p:ext uri="{BB962C8B-B14F-4D97-AF65-F5344CB8AC3E}">
        <p14:creationId xmlns:p14="http://schemas.microsoft.com/office/powerpoint/2010/main" val="3146674761"/>
      </p:ext>
    </p:extLst>
  </p:cSld>
  <p:clrMapOvr>
    <a:masterClrMapping/>
  </p:clrMapOvr>
  <p:transition>
    <p:zo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Date Placeholder 1"/>
          <p:cNvSpPr>
            <a:spLocks noGrp="1"/>
          </p:cNvSpPr>
          <p:nvPr>
            <p:ph type="dt" sz="quarter" idx="4294967295"/>
          </p:nvPr>
        </p:nvSpPr>
        <p:spPr bwMode="auto">
          <a:xfrm>
            <a:off x="1676400" y="6477000"/>
            <a:ext cx="19050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fld id="{65AD20BD-B55D-4749-84CA-5F046708E876}" type="datetime4">
              <a:rPr lang="en-US" altLang="en-US" sz="1200">
                <a:solidFill>
                  <a:srgbClr val="000000"/>
                </a:solidFill>
              </a:rPr>
              <a:pPr defTabSz="914400" eaLnBrk="1" fontAlgn="base" hangingPunct="1">
                <a:spcBef>
                  <a:spcPct val="0"/>
                </a:spcBef>
                <a:spcAft>
                  <a:spcPct val="0"/>
                </a:spcAft>
                <a:buClrTx/>
                <a:buSzTx/>
                <a:buNone/>
              </a:pPr>
              <a:t>September 4, 2016</a:t>
            </a:fld>
            <a:endParaRPr lang="en-US" altLang="en-US" sz="1200">
              <a:solidFill>
                <a:srgbClr val="000000"/>
              </a:solidFill>
            </a:endParaRPr>
          </a:p>
        </p:txBody>
      </p:sp>
      <p:sp>
        <p:nvSpPr>
          <p:cNvPr id="7171" name="Footer Placeholder 2"/>
          <p:cNvSpPr>
            <a:spLocks noGrp="1"/>
          </p:cNvSpPr>
          <p:nvPr>
            <p:ph type="ftr" sz="quarter" idx="4294967295"/>
          </p:nvPr>
        </p:nvSpPr>
        <p:spPr bwMode="auto">
          <a:xfrm>
            <a:off x="4648200" y="6477000"/>
            <a:ext cx="2895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None/>
            </a:pPr>
            <a:r>
              <a:rPr lang="en-US" altLang="en-US" sz="1200">
                <a:solidFill>
                  <a:srgbClr val="000000"/>
                </a:solidFill>
              </a:rPr>
              <a:t>Data Mining: Concepts and Techniques</a:t>
            </a:r>
          </a:p>
        </p:txBody>
      </p:sp>
      <p:sp>
        <p:nvSpPr>
          <p:cNvPr id="717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fld id="{FD0E67F7-A68A-46FA-AA65-CC10D6B0C69C}" type="slidenum">
              <a:rPr lang="en-US" altLang="en-US" sz="1200">
                <a:solidFill>
                  <a:srgbClr val="000000"/>
                </a:solidFill>
              </a:rPr>
              <a:pPr eaLnBrk="1" hangingPunct="1">
                <a:spcBef>
                  <a:spcPct val="0"/>
                </a:spcBef>
                <a:buClrTx/>
                <a:buSzTx/>
                <a:buFontTx/>
                <a:buNone/>
              </a:pPr>
              <a:t>2</a:t>
            </a:fld>
            <a:endParaRPr lang="en-US" altLang="en-US" sz="1200">
              <a:solidFill>
                <a:srgbClr val="000000"/>
              </a:solidFill>
            </a:endParaRPr>
          </a:p>
        </p:txBody>
      </p:sp>
      <p:pic>
        <p:nvPicPr>
          <p:cNvPr id="7173" name="Picture 3" descr="20070506GrandTeton 0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218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1097930"/>
      </p:ext>
    </p:extLst>
  </p:cSld>
  <p:clrMapOvr>
    <a:masterClrMapping/>
  </p:clrMapOvr>
  <p:transition>
    <p:zo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466725" y="380999"/>
            <a:ext cx="11077575" cy="714376"/>
          </a:xfrm>
        </p:spPr>
        <p:txBody>
          <a:bodyPr>
            <a:normAutofit/>
          </a:bodyPr>
          <a:lstStyle/>
          <a:p>
            <a:pPr eaLnBrk="1" hangingPunct="1"/>
            <a:r>
              <a:rPr lang="en-US" altLang="en-US" dirty="0"/>
              <a:t>Properties of Normal Distribution Curve</a:t>
            </a:r>
          </a:p>
        </p:txBody>
      </p:sp>
      <p:pic>
        <p:nvPicPr>
          <p:cNvPr id="7" name="Picture 2" descr="https://upload.wikimedia.org/wikipedia/commons/a/a9/Empirical_Ru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3977" y="1611444"/>
            <a:ext cx="6600382" cy="47893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870321" y="1226723"/>
            <a:ext cx="6427693" cy="384721"/>
          </a:xfrm>
          <a:prstGeom prst="rect">
            <a:avLst/>
          </a:prstGeom>
          <a:solidFill>
            <a:srgbClr val="FFFF00"/>
          </a:solidFill>
        </p:spPr>
        <p:txBody>
          <a:bodyPr wrap="square" rtlCol="0">
            <a:spAutoFit/>
          </a:bodyPr>
          <a:lstStyle/>
          <a:p>
            <a:pPr algn="ctr"/>
            <a:r>
              <a:rPr lang="en-US" dirty="0" smtClean="0">
                <a:latin typeface="Calibri" panose="020F0502020204030204" pitchFamily="34" charset="0"/>
              </a:rPr>
              <a:t>←</a:t>
            </a:r>
            <a:r>
              <a:rPr lang="en-US" dirty="0">
                <a:latin typeface="Calibri" panose="020F0502020204030204" pitchFamily="34" charset="0"/>
              </a:rPr>
              <a:t> — </a:t>
            </a:r>
            <a:r>
              <a:rPr lang="en-US" dirty="0" smtClean="0">
                <a:latin typeface="Calibri" panose="020F0502020204030204" pitchFamily="34" charset="0"/>
              </a:rPr>
              <a:t>———</a:t>
            </a:r>
            <a:r>
              <a:rPr lang="en-US" dirty="0">
                <a:latin typeface="Calibri" panose="020F0502020204030204" pitchFamily="34" charset="0"/>
              </a:rPr>
              <a:t>—</a:t>
            </a:r>
            <a:r>
              <a:rPr lang="en-US" dirty="0" smtClean="0"/>
              <a:t>Represent data dispersion, spread </a:t>
            </a:r>
            <a:r>
              <a:rPr lang="en-US" dirty="0">
                <a:latin typeface="Calibri" panose="020F0502020204030204" pitchFamily="34" charset="0"/>
              </a:rPr>
              <a:t>— </a:t>
            </a:r>
            <a:r>
              <a:rPr lang="en-US" dirty="0" smtClean="0">
                <a:latin typeface="Calibri" panose="020F0502020204030204" pitchFamily="34" charset="0"/>
              </a:rPr>
              <a:t>———</a:t>
            </a:r>
            <a:r>
              <a:rPr lang="en-US" dirty="0">
                <a:latin typeface="Calibri" panose="020F0502020204030204" pitchFamily="34" charset="0"/>
              </a:rPr>
              <a:t>—</a:t>
            </a:r>
            <a:r>
              <a:rPr lang="en-US" dirty="0" smtClean="0">
                <a:latin typeface="Calibri" panose="020F0502020204030204" pitchFamily="34" charset="0"/>
              </a:rPr>
              <a:t>→</a:t>
            </a:r>
            <a:endParaRPr lang="en-US" dirty="0"/>
          </a:p>
        </p:txBody>
      </p:sp>
      <p:sp>
        <p:nvSpPr>
          <p:cNvPr id="5" name="TextBox 4"/>
          <p:cNvSpPr txBox="1"/>
          <p:nvPr/>
        </p:nvSpPr>
        <p:spPr>
          <a:xfrm>
            <a:off x="5620871" y="6400799"/>
            <a:ext cx="3116414" cy="384721"/>
          </a:xfrm>
          <a:prstGeom prst="rect">
            <a:avLst/>
          </a:prstGeom>
          <a:solidFill>
            <a:srgbClr val="92D050"/>
          </a:solidFill>
        </p:spPr>
        <p:txBody>
          <a:bodyPr wrap="square" rtlCol="0">
            <a:spAutoFit/>
          </a:bodyPr>
          <a:lstStyle/>
          <a:p>
            <a:pPr algn="ctr"/>
            <a:r>
              <a:rPr lang="en-US" dirty="0" smtClean="0"/>
              <a:t>Represent central tendency</a:t>
            </a:r>
            <a:endParaRPr lang="en-US" dirty="0"/>
          </a:p>
        </p:txBody>
      </p:sp>
      <p:sp>
        <p:nvSpPr>
          <p:cNvPr id="3" name="Curved Up Arrow 2"/>
          <p:cNvSpPr/>
          <p:nvPr/>
        </p:nvSpPr>
        <p:spPr>
          <a:xfrm rot="11778644" flipV="1">
            <a:off x="4969544" y="6506625"/>
            <a:ext cx="797220" cy="304196"/>
          </a:xfrm>
          <a:prstGeom prst="curved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48520130"/>
      </p:ext>
    </p:extLst>
  </p:cSld>
  <p:clrMapOvr>
    <a:masterClrMapping/>
  </p:clrMapOvr>
  <p:transition>
    <p:zo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252663" y="1"/>
            <a:ext cx="12669252" cy="938462"/>
          </a:xfrm>
        </p:spPr>
        <p:txBody>
          <a:bodyPr>
            <a:noAutofit/>
          </a:bodyPr>
          <a:lstStyle/>
          <a:p>
            <a:r>
              <a:rPr lang="en-US" altLang="en-US" sz="3600" dirty="0"/>
              <a:t>Measures Data </a:t>
            </a:r>
            <a:r>
              <a:rPr lang="en-US" altLang="en-US" sz="3600" dirty="0" smtClean="0"/>
              <a:t>Distribution: Variance and Standard Deviation</a:t>
            </a:r>
          </a:p>
        </p:txBody>
      </p:sp>
      <p:sp>
        <p:nvSpPr>
          <p:cNvPr id="20484" name="Rectangle 3"/>
          <p:cNvSpPr>
            <a:spLocks noGrp="1" noChangeArrowheads="1"/>
          </p:cNvSpPr>
          <p:nvPr>
            <p:ph type="body" sz="half" idx="1"/>
          </p:nvPr>
        </p:nvSpPr>
        <p:spPr>
          <a:xfrm>
            <a:off x="571500" y="1142999"/>
            <a:ext cx="10801350" cy="2621087"/>
          </a:xfrm>
        </p:spPr>
        <p:txBody>
          <a:bodyPr/>
          <a:lstStyle/>
          <a:p>
            <a:pPr eaLnBrk="1" hangingPunct="1">
              <a:buSzPct val="80000"/>
            </a:pPr>
            <a:r>
              <a:rPr lang="en-US" altLang="en-US" dirty="0" smtClean="0">
                <a:latin typeface="Calibri" panose="020F0502020204030204" pitchFamily="34" charset="0"/>
              </a:rPr>
              <a:t>Variance </a:t>
            </a:r>
            <a:r>
              <a:rPr lang="en-US" altLang="en-US" dirty="0">
                <a:latin typeface="Calibri" panose="020F0502020204030204" pitchFamily="34" charset="0"/>
              </a:rPr>
              <a:t>and standard deviation (</a:t>
            </a:r>
            <a:r>
              <a:rPr lang="en-US" altLang="en-US" i="1" dirty="0">
                <a:latin typeface="Calibri" panose="020F0502020204030204" pitchFamily="34" charset="0"/>
              </a:rPr>
              <a:t>sample:</a:t>
            </a:r>
            <a:r>
              <a:rPr lang="en-US" altLang="en-US" dirty="0">
                <a:latin typeface="Calibri" panose="020F0502020204030204" pitchFamily="34" charset="0"/>
              </a:rPr>
              <a:t> </a:t>
            </a:r>
            <a:r>
              <a:rPr lang="en-US" altLang="en-US" i="1" dirty="0">
                <a:latin typeface="Calibri" panose="020F0502020204030204" pitchFamily="34" charset="0"/>
              </a:rPr>
              <a:t>s, population: </a:t>
            </a:r>
            <a:r>
              <a:rPr lang="el-GR" altLang="en-US" i="1" dirty="0">
                <a:latin typeface="Calibri" panose="020F0502020204030204" pitchFamily="34" charset="0"/>
              </a:rPr>
              <a:t>σ</a:t>
            </a:r>
            <a:r>
              <a:rPr lang="en-US" altLang="en-US" i="1" dirty="0">
                <a:latin typeface="Calibri" panose="020F0502020204030204" pitchFamily="34" charset="0"/>
              </a:rPr>
              <a:t>)</a:t>
            </a:r>
            <a:endParaRPr lang="en-US" altLang="en-US" dirty="0">
              <a:latin typeface="Calibri" panose="020F0502020204030204" pitchFamily="34" charset="0"/>
            </a:endParaRPr>
          </a:p>
          <a:p>
            <a:pPr lvl="1" eaLnBrk="1" hangingPunct="1">
              <a:buSzPct val="80000"/>
            </a:pPr>
            <a:r>
              <a:rPr lang="en-US" altLang="en-US" b="1" dirty="0">
                <a:latin typeface="Calibri" panose="020F0502020204030204" pitchFamily="34" charset="0"/>
              </a:rPr>
              <a:t>Variance</a:t>
            </a:r>
            <a:r>
              <a:rPr lang="en-US" altLang="en-US" dirty="0">
                <a:latin typeface="Calibri" panose="020F0502020204030204" pitchFamily="34" charset="0"/>
              </a:rPr>
              <a:t>: (algebraic, scalable computation</a:t>
            </a:r>
            <a:r>
              <a:rPr lang="en-US" altLang="en-US" dirty="0" smtClean="0">
                <a:latin typeface="Calibri" panose="020F0502020204030204" pitchFamily="34" charset="0"/>
              </a:rPr>
              <a:t>)</a:t>
            </a:r>
          </a:p>
          <a:p>
            <a:pPr lvl="3"/>
            <a:r>
              <a:rPr lang="en-US" altLang="en-US" dirty="0" smtClean="0">
                <a:latin typeface="Calibri" panose="020F0502020204030204" pitchFamily="34" charset="0"/>
              </a:rPr>
              <a:t>Q: Can you compute it incrementally and efficiently?</a:t>
            </a:r>
            <a:endParaRPr lang="en-US" altLang="en-US" dirty="0">
              <a:latin typeface="Calibri" panose="020F0502020204030204" pitchFamily="34" charset="0"/>
            </a:endParaRPr>
          </a:p>
          <a:p>
            <a:pPr marL="200021" lvl="1" indent="0" eaLnBrk="1" hangingPunct="1">
              <a:buSzPct val="80000"/>
              <a:buNone/>
            </a:pPr>
            <a:endParaRPr lang="en-US" altLang="en-US" dirty="0">
              <a:latin typeface="Calibri" panose="020F0502020204030204" pitchFamily="34" charset="0"/>
            </a:endParaRPr>
          </a:p>
          <a:p>
            <a:pPr lvl="1" eaLnBrk="1" hangingPunct="1">
              <a:buSzPct val="80000"/>
            </a:pPr>
            <a:endParaRPr lang="en-US" altLang="en-US" b="1" dirty="0" smtClean="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endParaRPr lang="en-US" altLang="en-US" b="1" dirty="0" smtClean="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endParaRPr lang="en-US" altLang="en-US" b="1" dirty="0" smtClean="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r>
              <a:rPr lang="en-US" altLang="en-US" b="1" dirty="0" smtClean="0">
                <a:latin typeface="Calibri" panose="020F0502020204030204" pitchFamily="34" charset="0"/>
              </a:rPr>
              <a:t>Standard </a:t>
            </a:r>
            <a:r>
              <a:rPr lang="en-US" altLang="en-US" b="1" dirty="0">
                <a:latin typeface="Calibri" panose="020F0502020204030204" pitchFamily="34" charset="0"/>
              </a:rPr>
              <a:t>deviation</a:t>
            </a:r>
            <a:r>
              <a:rPr lang="en-US" altLang="en-US" i="1" dirty="0">
                <a:latin typeface="Calibri" panose="020F0502020204030204" pitchFamily="34" charset="0"/>
              </a:rPr>
              <a:t> s (or </a:t>
            </a:r>
            <a:r>
              <a:rPr lang="el-GR" altLang="en-US" i="1" dirty="0">
                <a:latin typeface="Calibri" panose="020F0502020204030204" pitchFamily="34" charset="0"/>
              </a:rPr>
              <a:t>σ</a:t>
            </a:r>
            <a:r>
              <a:rPr lang="en-US" altLang="en-US" i="1" dirty="0">
                <a:latin typeface="Calibri" panose="020F0502020204030204" pitchFamily="34" charset="0"/>
              </a:rPr>
              <a:t>) </a:t>
            </a:r>
            <a:r>
              <a:rPr lang="en-US" altLang="en-US" dirty="0">
                <a:latin typeface="Calibri" panose="020F0502020204030204" pitchFamily="34" charset="0"/>
              </a:rPr>
              <a:t>is the square root of variance </a:t>
            </a:r>
            <a:r>
              <a:rPr lang="en-US" altLang="en-US" i="1" dirty="0">
                <a:latin typeface="Calibri" panose="020F0502020204030204" pitchFamily="34" charset="0"/>
              </a:rPr>
              <a:t>s</a:t>
            </a:r>
            <a:r>
              <a:rPr lang="en-US" altLang="en-US" i="1" baseline="30000" dirty="0">
                <a:latin typeface="Calibri" panose="020F0502020204030204" pitchFamily="34" charset="0"/>
              </a:rPr>
              <a:t>2 (</a:t>
            </a:r>
            <a:r>
              <a:rPr lang="en-US" altLang="en-US" i="1" dirty="0">
                <a:latin typeface="Calibri" panose="020F0502020204030204" pitchFamily="34" charset="0"/>
              </a:rPr>
              <a:t>or</a:t>
            </a:r>
            <a:r>
              <a:rPr lang="en-US" altLang="en-US" i="1" baseline="30000" dirty="0">
                <a:latin typeface="Calibri" panose="020F0502020204030204" pitchFamily="34" charset="0"/>
              </a:rPr>
              <a:t> </a:t>
            </a:r>
            <a:r>
              <a:rPr lang="el-GR" altLang="en-US" i="1" dirty="0">
                <a:latin typeface="Calibri" panose="020F0502020204030204" pitchFamily="34" charset="0"/>
              </a:rPr>
              <a:t>σ</a:t>
            </a:r>
            <a:r>
              <a:rPr lang="en-US" altLang="en-US" i="1" baseline="30000" dirty="0">
                <a:latin typeface="Calibri" panose="020F0502020204030204" pitchFamily="34" charset="0"/>
              </a:rPr>
              <a:t>2)</a:t>
            </a:r>
          </a:p>
        </p:txBody>
      </p:sp>
      <p:graphicFrame>
        <p:nvGraphicFramePr>
          <p:cNvPr id="20485" name="Object 10"/>
          <p:cNvGraphicFramePr>
            <a:graphicFrameLocks noChangeAspect="1"/>
          </p:cNvGraphicFramePr>
          <p:nvPr>
            <p:extLst>
              <p:ext uri="{D42A27DB-BD31-4B8C-83A1-F6EECF244321}">
                <p14:modId xmlns:p14="http://schemas.microsoft.com/office/powerpoint/2010/main" val="2010963764"/>
              </p:ext>
            </p:extLst>
          </p:nvPr>
        </p:nvGraphicFramePr>
        <p:xfrm>
          <a:off x="2643389" y="2968890"/>
          <a:ext cx="7119846" cy="1162803"/>
        </p:xfrm>
        <a:graphic>
          <a:graphicData uri="http://schemas.openxmlformats.org/presentationml/2006/ole">
            <mc:AlternateContent xmlns:mc="http://schemas.openxmlformats.org/markup-compatibility/2006">
              <mc:Choice xmlns:v="urn:schemas-microsoft-com:vml" Requires="v">
                <p:oleObj spid="_x0000_s45149" name="Equation" r:id="rId4" imgW="2959100" imgH="431800" progId="Equation.3">
                  <p:embed/>
                </p:oleObj>
              </mc:Choice>
              <mc:Fallback>
                <p:oleObj name="Equation" r:id="rId4" imgW="2959100" imgH="431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3389" y="2968890"/>
                        <a:ext cx="7119846" cy="1162803"/>
                      </a:xfrm>
                      <a:prstGeom prst="rect">
                        <a:avLst/>
                      </a:prstGeom>
                      <a:noFill/>
                      <a:ln>
                        <a:noFill/>
                      </a:ln>
                      <a:effectLst/>
                      <a:extLst/>
                    </p:spPr>
                  </p:pic>
                </p:oleObj>
              </mc:Fallback>
            </mc:AlternateContent>
          </a:graphicData>
        </a:graphic>
      </p:graphicFrame>
      <p:graphicFrame>
        <p:nvGraphicFramePr>
          <p:cNvPr id="20486" name="Object 11"/>
          <p:cNvGraphicFramePr>
            <a:graphicFrameLocks noGrp="1" noChangeAspect="1"/>
          </p:cNvGraphicFramePr>
          <p:nvPr>
            <p:ph sz="half" idx="2"/>
            <p:extLst>
              <p:ext uri="{D42A27DB-BD31-4B8C-83A1-F6EECF244321}">
                <p14:modId xmlns:p14="http://schemas.microsoft.com/office/powerpoint/2010/main" val="4270651375"/>
              </p:ext>
            </p:extLst>
          </p:nvPr>
        </p:nvGraphicFramePr>
        <p:xfrm>
          <a:off x="2643389" y="4131693"/>
          <a:ext cx="6594783" cy="1188661"/>
        </p:xfrm>
        <a:graphic>
          <a:graphicData uri="http://schemas.openxmlformats.org/presentationml/2006/ole">
            <mc:AlternateContent xmlns:mc="http://schemas.openxmlformats.org/markup-compatibility/2006">
              <mc:Choice xmlns:v="urn:schemas-microsoft-com:vml" Requires="v">
                <p:oleObj spid="_x0000_s45150" name="Equation" r:id="rId6" imgW="2235200" imgH="431800" progId="Equation.3">
                  <p:embed/>
                </p:oleObj>
              </mc:Choice>
              <mc:Fallback>
                <p:oleObj name="Equation" r:id="rId6" imgW="2235200" imgH="431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3389" y="4131693"/>
                        <a:ext cx="6594783" cy="1188661"/>
                      </a:xfrm>
                      <a:prstGeom prst="rect">
                        <a:avLst/>
                      </a:prstGeom>
                      <a:noFill/>
                      <a:ln>
                        <a:noFill/>
                      </a:ln>
                      <a:effectLst/>
                      <a:extLst/>
                    </p:spPr>
                  </p:pic>
                </p:oleObj>
              </mc:Fallback>
            </mc:AlternateContent>
          </a:graphicData>
        </a:graphic>
      </p:graphicFrame>
      <p:sp>
        <p:nvSpPr>
          <p:cNvPr id="2" name="Striped Right Arrow 1"/>
          <p:cNvSpPr/>
          <p:nvPr/>
        </p:nvSpPr>
        <p:spPr>
          <a:xfrm rot="2477785">
            <a:off x="1909061" y="2498533"/>
            <a:ext cx="1832813" cy="266288"/>
          </a:xfrm>
          <a:prstGeom prst="strip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riped Right Arrow 7"/>
          <p:cNvSpPr/>
          <p:nvPr/>
        </p:nvSpPr>
        <p:spPr>
          <a:xfrm rot="2169231">
            <a:off x="4992371" y="2662901"/>
            <a:ext cx="978995" cy="272578"/>
          </a:xfrm>
          <a:prstGeom prst="strip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4275664"/>
      </p:ext>
    </p:extLst>
  </p:cSld>
  <p:clrMapOvr>
    <a:masterClrMapping/>
  </p:clrMapOvr>
  <p:transition>
    <p:zo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0" y="228600"/>
            <a:ext cx="12192000" cy="762000"/>
          </a:xfrm>
        </p:spPr>
        <p:txBody>
          <a:bodyPr>
            <a:noAutofit/>
          </a:bodyPr>
          <a:lstStyle/>
          <a:p>
            <a:pPr eaLnBrk="1" hangingPunct="1"/>
            <a:r>
              <a:rPr lang="en-US" altLang="en-US" dirty="0"/>
              <a:t>Graphic Displays of Basic Statistical Descriptions</a:t>
            </a:r>
          </a:p>
        </p:txBody>
      </p:sp>
      <p:sp>
        <p:nvSpPr>
          <p:cNvPr id="24580" name="Rectangle 3"/>
          <p:cNvSpPr>
            <a:spLocks noGrp="1" noChangeArrowheads="1"/>
          </p:cNvSpPr>
          <p:nvPr>
            <p:ph type="body" idx="1"/>
          </p:nvPr>
        </p:nvSpPr>
        <p:spPr>
          <a:xfrm>
            <a:off x="571499" y="1219200"/>
            <a:ext cx="11049001" cy="5384800"/>
          </a:xfrm>
        </p:spPr>
        <p:txBody>
          <a:bodyPr/>
          <a:lstStyle/>
          <a:p>
            <a:pPr eaLnBrk="1" hangingPunct="1">
              <a:spcAft>
                <a:spcPts val="600"/>
              </a:spcAft>
              <a:buSzPct val="80000"/>
            </a:pPr>
            <a:r>
              <a:rPr lang="en-US" altLang="en-US" sz="2400" b="1" dirty="0"/>
              <a:t>Boxplot</a:t>
            </a:r>
            <a:r>
              <a:rPr lang="en-US" altLang="en-US" sz="2400" dirty="0"/>
              <a:t>: graphic display of five-number summary</a:t>
            </a:r>
          </a:p>
          <a:p>
            <a:pPr eaLnBrk="1" hangingPunct="1">
              <a:spcAft>
                <a:spcPts val="600"/>
              </a:spcAft>
              <a:buSzPct val="80000"/>
            </a:pPr>
            <a:r>
              <a:rPr lang="en-US" altLang="en-US" sz="2400" b="1" dirty="0"/>
              <a:t>Histogram</a:t>
            </a:r>
            <a:r>
              <a:rPr lang="en-US" altLang="en-US" sz="2400" dirty="0"/>
              <a:t>: x-axis are values, y-axis </a:t>
            </a:r>
            <a:r>
              <a:rPr lang="en-US" altLang="en-US" sz="2400" dirty="0" err="1"/>
              <a:t>repres</a:t>
            </a:r>
            <a:r>
              <a:rPr lang="en-US" altLang="en-US" sz="2400" dirty="0"/>
              <a:t>. frequencies </a:t>
            </a:r>
          </a:p>
          <a:p>
            <a:pPr eaLnBrk="1" hangingPunct="1">
              <a:spcAft>
                <a:spcPts val="600"/>
              </a:spcAft>
              <a:buSzPct val="80000"/>
            </a:pPr>
            <a:r>
              <a:rPr lang="en-US" altLang="en-US" sz="2400" b="1" dirty="0"/>
              <a:t>Quantile plot</a:t>
            </a:r>
            <a:r>
              <a:rPr lang="en-US" altLang="en-US" sz="2400" dirty="0"/>
              <a:t>:  each value </a:t>
            </a:r>
            <a:r>
              <a:rPr lang="en-US" altLang="en-US" sz="2400" i="1" dirty="0"/>
              <a:t>x</a:t>
            </a:r>
            <a:r>
              <a:rPr lang="en-US" altLang="en-US" sz="2400" i="1" baseline="-25000" dirty="0"/>
              <a:t>i</a:t>
            </a:r>
            <a:r>
              <a:rPr lang="en-US" altLang="en-US" sz="2400" baseline="-25000" dirty="0"/>
              <a:t>  </a:t>
            </a:r>
            <a:r>
              <a:rPr lang="en-US" altLang="en-US" sz="2400" dirty="0"/>
              <a:t>is paired with </a:t>
            </a:r>
            <a:r>
              <a:rPr lang="en-US" altLang="en-US" sz="2400" i="1" dirty="0"/>
              <a:t>f</a:t>
            </a:r>
            <a:r>
              <a:rPr lang="en-US" altLang="en-US" sz="2400" i="1" baseline="-25000" dirty="0"/>
              <a:t>i </a:t>
            </a:r>
            <a:r>
              <a:rPr lang="en-US" altLang="en-US" sz="2400" dirty="0"/>
              <a:t> indicating that approximately 100 </a:t>
            </a:r>
            <a:r>
              <a:rPr lang="en-US" altLang="en-US" sz="2400" i="1" dirty="0"/>
              <a:t>f</a:t>
            </a:r>
            <a:r>
              <a:rPr lang="en-US" altLang="en-US" sz="2400" i="1" baseline="-25000" dirty="0"/>
              <a:t>i </a:t>
            </a:r>
            <a:r>
              <a:rPr lang="en-US" altLang="en-US" sz="2400" dirty="0"/>
              <a:t>% of data  are </a:t>
            </a:r>
            <a:r>
              <a:rPr lang="en-US" altLang="en-US" sz="2400" dirty="0">
                <a:sym typeface="Symbol" panose="05050102010706020507" pitchFamily="18" charset="2"/>
              </a:rPr>
              <a:t></a:t>
            </a:r>
            <a:r>
              <a:rPr lang="en-US" altLang="en-US" sz="2400" dirty="0"/>
              <a:t> </a:t>
            </a:r>
            <a:r>
              <a:rPr lang="en-US" altLang="en-US" sz="2400" i="1" dirty="0"/>
              <a:t>x</a:t>
            </a:r>
            <a:r>
              <a:rPr lang="en-US" altLang="en-US" sz="2400" i="1" baseline="-25000" dirty="0"/>
              <a:t>i</a:t>
            </a:r>
            <a:r>
              <a:rPr lang="en-US" altLang="en-US" sz="2400" baseline="-25000" dirty="0"/>
              <a:t> </a:t>
            </a:r>
            <a:endParaRPr lang="en-US" altLang="en-US" sz="2400" dirty="0"/>
          </a:p>
          <a:p>
            <a:pPr eaLnBrk="1" hangingPunct="1">
              <a:spcAft>
                <a:spcPts val="600"/>
              </a:spcAft>
              <a:buSzPct val="80000"/>
            </a:pPr>
            <a:r>
              <a:rPr lang="en-US" altLang="en-US" sz="2400" b="1" dirty="0"/>
              <a:t>Quantile-quantile (q-q) plot</a:t>
            </a:r>
            <a:r>
              <a:rPr lang="en-US" altLang="en-US" sz="2400" dirty="0"/>
              <a:t>: graphs the quantiles of one </a:t>
            </a:r>
            <a:r>
              <a:rPr lang="en-US" altLang="en-US" sz="2400" dirty="0" err="1"/>
              <a:t>univariant</a:t>
            </a:r>
            <a:r>
              <a:rPr lang="en-US" altLang="en-US" sz="2400" dirty="0"/>
              <a:t> distribution against the corresponding quantiles of another</a:t>
            </a:r>
          </a:p>
          <a:p>
            <a:pPr eaLnBrk="1" hangingPunct="1">
              <a:spcAft>
                <a:spcPts val="600"/>
              </a:spcAft>
              <a:buSzPct val="80000"/>
            </a:pPr>
            <a:r>
              <a:rPr lang="en-US" altLang="en-US" sz="2400" b="1" dirty="0"/>
              <a:t>Scatter plot</a:t>
            </a:r>
            <a:r>
              <a:rPr lang="en-US" altLang="en-US" sz="2400" dirty="0"/>
              <a:t>: each pair of values is a pair of coordinates and plotted as points in the plane</a:t>
            </a:r>
          </a:p>
        </p:txBody>
      </p:sp>
    </p:spTree>
    <p:extLst>
      <p:ext uri="{BB962C8B-B14F-4D97-AF65-F5344CB8AC3E}">
        <p14:creationId xmlns:p14="http://schemas.microsoft.com/office/powerpoint/2010/main" val="2186310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71718" y="0"/>
            <a:ext cx="12263718" cy="950259"/>
          </a:xfrm>
        </p:spPr>
        <p:txBody>
          <a:bodyPr>
            <a:noAutofit/>
          </a:bodyPr>
          <a:lstStyle/>
          <a:p>
            <a:r>
              <a:rPr lang="en-US" altLang="en-US" sz="4000" dirty="0" smtClean="0"/>
              <a:t>Measuring the Dispersion of Data: Quartiles &amp; Boxplots   </a:t>
            </a:r>
          </a:p>
        </p:txBody>
      </p:sp>
      <p:sp>
        <p:nvSpPr>
          <p:cNvPr id="20484" name="Rectangle 3"/>
          <p:cNvSpPr>
            <a:spLocks noGrp="1" noChangeArrowheads="1"/>
          </p:cNvSpPr>
          <p:nvPr>
            <p:ph type="body" sz="half" idx="1"/>
          </p:nvPr>
        </p:nvSpPr>
        <p:spPr>
          <a:xfrm>
            <a:off x="571500" y="1164292"/>
            <a:ext cx="7153364" cy="4516072"/>
          </a:xfrm>
        </p:spPr>
        <p:txBody>
          <a:bodyPr/>
          <a:lstStyle/>
          <a:p>
            <a:pPr>
              <a:spcAft>
                <a:spcPts val="600"/>
              </a:spcAft>
            </a:pPr>
            <a:r>
              <a:rPr lang="en-US" altLang="en-US" b="1" dirty="0" smtClean="0">
                <a:latin typeface="Calibri" panose="020F0502020204030204" pitchFamily="34" charset="0"/>
              </a:rPr>
              <a:t>Quartiles</a:t>
            </a:r>
            <a:r>
              <a:rPr lang="en-US" altLang="en-US" dirty="0">
                <a:latin typeface="Calibri" panose="020F0502020204030204" pitchFamily="34" charset="0"/>
              </a:rPr>
              <a:t>: Q</a:t>
            </a:r>
            <a:r>
              <a:rPr lang="en-US" altLang="en-US" baseline="-25000" dirty="0">
                <a:latin typeface="Calibri" panose="020F0502020204030204" pitchFamily="34" charset="0"/>
              </a:rPr>
              <a:t>1</a:t>
            </a:r>
            <a:r>
              <a:rPr lang="en-US" altLang="en-US" dirty="0">
                <a:latin typeface="Calibri" panose="020F0502020204030204" pitchFamily="34" charset="0"/>
              </a:rPr>
              <a:t> (25</a:t>
            </a:r>
            <a:r>
              <a:rPr lang="en-US" altLang="en-US" baseline="30000" dirty="0">
                <a:latin typeface="Calibri" panose="020F0502020204030204" pitchFamily="34" charset="0"/>
              </a:rPr>
              <a:t>th</a:t>
            </a:r>
            <a:r>
              <a:rPr lang="en-US" altLang="en-US" dirty="0">
                <a:latin typeface="Calibri" panose="020F0502020204030204" pitchFamily="34" charset="0"/>
              </a:rPr>
              <a:t> percentile), Q</a:t>
            </a:r>
            <a:r>
              <a:rPr lang="en-US" altLang="en-US" baseline="-25000" dirty="0">
                <a:latin typeface="Calibri" panose="020F0502020204030204" pitchFamily="34" charset="0"/>
              </a:rPr>
              <a:t>3</a:t>
            </a:r>
            <a:r>
              <a:rPr lang="en-US" altLang="en-US" dirty="0">
                <a:latin typeface="Calibri" panose="020F0502020204030204" pitchFamily="34" charset="0"/>
              </a:rPr>
              <a:t> (75</a:t>
            </a:r>
            <a:r>
              <a:rPr lang="en-US" altLang="en-US" baseline="30000" dirty="0">
                <a:latin typeface="Calibri" panose="020F0502020204030204" pitchFamily="34" charset="0"/>
              </a:rPr>
              <a:t>th</a:t>
            </a:r>
            <a:r>
              <a:rPr lang="en-US" altLang="en-US" dirty="0">
                <a:latin typeface="Calibri" panose="020F0502020204030204" pitchFamily="34" charset="0"/>
              </a:rPr>
              <a:t> percentile)</a:t>
            </a:r>
          </a:p>
          <a:p>
            <a:pPr>
              <a:spcAft>
                <a:spcPts val="600"/>
              </a:spcAft>
            </a:pPr>
            <a:r>
              <a:rPr lang="en-US" altLang="en-US" b="1" dirty="0">
                <a:latin typeface="Calibri" panose="020F0502020204030204" pitchFamily="34" charset="0"/>
              </a:rPr>
              <a:t>Inter-quartile range</a:t>
            </a:r>
            <a:r>
              <a:rPr lang="en-US" altLang="en-US" dirty="0">
                <a:latin typeface="Calibri" panose="020F0502020204030204" pitchFamily="34" charset="0"/>
              </a:rPr>
              <a:t>: IQR = Q</a:t>
            </a:r>
            <a:r>
              <a:rPr lang="en-US" altLang="en-US" baseline="-25000" dirty="0">
                <a:latin typeface="Calibri" panose="020F0502020204030204" pitchFamily="34" charset="0"/>
              </a:rPr>
              <a:t>3 </a:t>
            </a:r>
            <a:r>
              <a:rPr lang="en-US" altLang="en-US" dirty="0">
                <a:latin typeface="Calibri" panose="020F0502020204030204" pitchFamily="34" charset="0"/>
              </a:rPr>
              <a:t>–</a:t>
            </a:r>
            <a:r>
              <a:rPr lang="en-US" altLang="en-US" baseline="-25000" dirty="0">
                <a:latin typeface="Calibri" panose="020F0502020204030204" pitchFamily="34" charset="0"/>
              </a:rPr>
              <a:t> </a:t>
            </a:r>
            <a:r>
              <a:rPr lang="en-US" altLang="en-US" dirty="0">
                <a:latin typeface="Calibri" panose="020F0502020204030204" pitchFamily="34" charset="0"/>
              </a:rPr>
              <a:t>Q</a:t>
            </a:r>
            <a:r>
              <a:rPr lang="en-US" altLang="en-US" baseline="-25000" dirty="0">
                <a:latin typeface="Calibri" panose="020F0502020204030204" pitchFamily="34" charset="0"/>
              </a:rPr>
              <a:t>1 </a:t>
            </a:r>
          </a:p>
          <a:p>
            <a:pPr>
              <a:spcAft>
                <a:spcPts val="600"/>
              </a:spcAft>
            </a:pPr>
            <a:r>
              <a:rPr lang="en-US" altLang="en-US" b="1" dirty="0">
                <a:latin typeface="Calibri" panose="020F0502020204030204" pitchFamily="34" charset="0"/>
              </a:rPr>
              <a:t>Five number summary</a:t>
            </a:r>
            <a:r>
              <a:rPr lang="en-US" altLang="en-US" dirty="0">
                <a:latin typeface="Calibri" panose="020F0502020204030204" pitchFamily="34" charset="0"/>
              </a:rPr>
              <a:t>: min, Q</a:t>
            </a:r>
            <a:r>
              <a:rPr lang="en-US" altLang="en-US" baseline="-25000" dirty="0">
                <a:latin typeface="Calibri" panose="020F0502020204030204" pitchFamily="34" charset="0"/>
              </a:rPr>
              <a:t>1</a:t>
            </a:r>
            <a:r>
              <a:rPr lang="en-US" altLang="en-US" dirty="0">
                <a:latin typeface="Calibri" panose="020F0502020204030204" pitchFamily="34" charset="0"/>
              </a:rPr>
              <a:t>, median,</a:t>
            </a:r>
            <a:r>
              <a:rPr lang="en-US" altLang="en-US" baseline="-25000" dirty="0">
                <a:latin typeface="Calibri" panose="020F0502020204030204" pitchFamily="34" charset="0"/>
              </a:rPr>
              <a:t> </a:t>
            </a:r>
            <a:r>
              <a:rPr lang="en-US" altLang="en-US" dirty="0">
                <a:latin typeface="Calibri" panose="020F0502020204030204" pitchFamily="34" charset="0"/>
              </a:rPr>
              <a:t>Q</a:t>
            </a:r>
            <a:r>
              <a:rPr lang="en-US" altLang="en-US" baseline="-25000" dirty="0">
                <a:latin typeface="Calibri" panose="020F0502020204030204" pitchFamily="34" charset="0"/>
              </a:rPr>
              <a:t>3</a:t>
            </a:r>
            <a:r>
              <a:rPr lang="en-US" altLang="en-US" dirty="0">
                <a:latin typeface="Calibri" panose="020F0502020204030204" pitchFamily="34" charset="0"/>
              </a:rPr>
              <a:t>, max</a:t>
            </a:r>
          </a:p>
          <a:p>
            <a:pPr>
              <a:spcAft>
                <a:spcPts val="600"/>
              </a:spcAft>
            </a:pPr>
            <a:r>
              <a:rPr lang="en-US" altLang="en-US" b="1" dirty="0">
                <a:latin typeface="Calibri" panose="020F0502020204030204" pitchFamily="34" charset="0"/>
              </a:rPr>
              <a:t>Boxplot</a:t>
            </a:r>
            <a:r>
              <a:rPr lang="en-US" altLang="en-US" dirty="0">
                <a:latin typeface="Calibri" panose="020F0502020204030204" pitchFamily="34" charset="0"/>
              </a:rPr>
              <a:t>: </a:t>
            </a:r>
            <a:r>
              <a:rPr lang="en-US" altLang="en-US" dirty="0" smtClean="0">
                <a:latin typeface="Calibri" panose="020F0502020204030204" pitchFamily="34" charset="0"/>
              </a:rPr>
              <a:t>Data </a:t>
            </a:r>
            <a:r>
              <a:rPr lang="en-US" altLang="en-US" dirty="0">
                <a:latin typeface="Calibri" panose="020F0502020204030204" pitchFamily="34" charset="0"/>
              </a:rPr>
              <a:t>is represented with a box</a:t>
            </a:r>
          </a:p>
          <a:p>
            <a:pPr lvl="1">
              <a:lnSpc>
                <a:spcPct val="120000"/>
              </a:lnSpc>
            </a:pPr>
            <a:r>
              <a:rPr lang="en-US" altLang="en-US" dirty="0" smtClean="0">
                <a:latin typeface="Calibri" panose="020F0502020204030204" pitchFamily="34" charset="0"/>
              </a:rPr>
              <a:t>Q</a:t>
            </a:r>
            <a:r>
              <a:rPr lang="en-US" altLang="en-US" baseline="-25000" dirty="0" smtClean="0">
                <a:latin typeface="Calibri" panose="020F0502020204030204" pitchFamily="34" charset="0"/>
              </a:rPr>
              <a:t>1</a:t>
            </a:r>
            <a:r>
              <a:rPr lang="en-US" altLang="en-US" dirty="0" smtClean="0">
                <a:latin typeface="Calibri" panose="020F0502020204030204" pitchFamily="34" charset="0"/>
              </a:rPr>
              <a:t>, Q</a:t>
            </a:r>
            <a:r>
              <a:rPr lang="en-US" altLang="en-US" baseline="-25000" dirty="0" smtClean="0">
                <a:latin typeface="Calibri" panose="020F0502020204030204" pitchFamily="34" charset="0"/>
              </a:rPr>
              <a:t>3</a:t>
            </a:r>
            <a:r>
              <a:rPr lang="en-US" altLang="en-US" dirty="0" smtClean="0">
                <a:latin typeface="Calibri" panose="020F0502020204030204" pitchFamily="34" charset="0"/>
              </a:rPr>
              <a:t>, IQR:  The </a:t>
            </a:r>
            <a:r>
              <a:rPr lang="en-US" altLang="en-US" dirty="0">
                <a:latin typeface="Calibri" panose="020F0502020204030204" pitchFamily="34" charset="0"/>
              </a:rPr>
              <a:t>ends of the box are at the first and third quartiles, i.e., the height of the box is IQR</a:t>
            </a:r>
          </a:p>
          <a:p>
            <a:pPr lvl="1">
              <a:spcAft>
                <a:spcPts val="600"/>
              </a:spcAft>
            </a:pPr>
            <a:r>
              <a:rPr lang="en-US" altLang="en-US" dirty="0" smtClean="0">
                <a:latin typeface="Calibri" panose="020F0502020204030204" pitchFamily="34" charset="0"/>
              </a:rPr>
              <a:t>Median (Q</a:t>
            </a:r>
            <a:r>
              <a:rPr lang="en-US" altLang="en-US" baseline="-25000" dirty="0" smtClean="0">
                <a:latin typeface="Calibri" panose="020F0502020204030204" pitchFamily="34" charset="0"/>
              </a:rPr>
              <a:t>2</a:t>
            </a:r>
            <a:r>
              <a:rPr lang="en-US" altLang="en-US" dirty="0" smtClean="0">
                <a:latin typeface="Calibri" panose="020F0502020204030204" pitchFamily="34" charset="0"/>
              </a:rPr>
              <a:t>) is marked by </a:t>
            </a:r>
            <a:r>
              <a:rPr lang="en-US" altLang="en-US" dirty="0">
                <a:latin typeface="Calibri" panose="020F0502020204030204" pitchFamily="34" charset="0"/>
              </a:rPr>
              <a:t>a line within the box </a:t>
            </a:r>
            <a:endParaRPr lang="en-US" altLang="en-US" dirty="0" smtClean="0">
              <a:latin typeface="Calibri" panose="020F0502020204030204" pitchFamily="34" charset="0"/>
            </a:endParaRPr>
          </a:p>
          <a:p>
            <a:pPr lvl="1">
              <a:lnSpc>
                <a:spcPct val="120000"/>
              </a:lnSpc>
            </a:pPr>
            <a:r>
              <a:rPr lang="en-US" altLang="en-US" dirty="0">
                <a:latin typeface="Calibri" panose="020F0502020204030204" pitchFamily="34" charset="0"/>
              </a:rPr>
              <a:t>Whiskers: two lines outside the box extended to Minimum and </a:t>
            </a:r>
            <a:r>
              <a:rPr lang="en-US" altLang="en-US" dirty="0" smtClean="0">
                <a:latin typeface="Calibri" panose="020F0502020204030204" pitchFamily="34" charset="0"/>
              </a:rPr>
              <a:t>Maximum</a:t>
            </a:r>
            <a:endParaRPr lang="en-US" altLang="en-US" dirty="0">
              <a:latin typeface="Calibri" panose="020F0502020204030204" pitchFamily="34" charset="0"/>
            </a:endParaRPr>
          </a:p>
        </p:txBody>
      </p:sp>
      <p:pic>
        <p:nvPicPr>
          <p:cNvPr id="6" name="Picture 2" descr="http://blog.contextures.com/wp-content/uploads/2013/06/boxplotsimple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0370" y="1262902"/>
            <a:ext cx="3467100" cy="37719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a:xfrm>
            <a:off x="571500" y="5476348"/>
            <a:ext cx="10595264" cy="1033318"/>
          </a:xfrm>
          <a:prstGeom prst="rect">
            <a:avLst/>
          </a:prstGeom>
        </p:spPr>
        <p:txBody>
          <a:bodyPr vert="horz" lIns="91436" tIns="45718" rIns="91436" bIns="45718"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lnSpc>
                <a:spcPct val="120000"/>
              </a:lnSpc>
            </a:pPr>
            <a:r>
              <a:rPr lang="en-US" altLang="en-US" dirty="0" smtClean="0">
                <a:latin typeface="Calibri" panose="020F0502020204030204" pitchFamily="34" charset="0"/>
              </a:rPr>
              <a:t>Outliers: points beyond a specified outlier threshold, plotted individually</a:t>
            </a:r>
          </a:p>
          <a:p>
            <a:pPr lvl="2">
              <a:spcAft>
                <a:spcPts val="600"/>
              </a:spcAft>
            </a:pPr>
            <a:r>
              <a:rPr lang="en-US" altLang="en-US" b="1" dirty="0" smtClean="0">
                <a:latin typeface="Calibri" panose="020F0502020204030204" pitchFamily="34" charset="0"/>
              </a:rPr>
              <a:t>Outlier</a:t>
            </a:r>
            <a:r>
              <a:rPr lang="en-US" altLang="en-US" dirty="0" smtClean="0">
                <a:latin typeface="Calibri" panose="020F0502020204030204" pitchFamily="34" charset="0"/>
              </a:rPr>
              <a:t>: usually, a value higher/lower than 1.5 x IQR</a:t>
            </a:r>
            <a:endParaRPr lang="en-US" altLang="en-US" dirty="0">
              <a:latin typeface="Calibri" panose="020F0502020204030204" pitchFamily="34" charset="0"/>
            </a:endParaRPr>
          </a:p>
        </p:txBody>
      </p:sp>
    </p:spTree>
    <p:extLst>
      <p:ext uri="{BB962C8B-B14F-4D97-AF65-F5344CB8AC3E}">
        <p14:creationId xmlns:p14="http://schemas.microsoft.com/office/powerpoint/2010/main" val="3278097179"/>
      </p:ext>
    </p:extLst>
  </p:cSld>
  <p:clrMapOvr>
    <a:masterClrMapping/>
  </p:clrMapOvr>
  <p:transition>
    <p:zo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a:xfrm>
            <a:off x="142874" y="171450"/>
            <a:ext cx="11706225" cy="742950"/>
          </a:xfrm>
        </p:spPr>
        <p:txBody>
          <a:bodyPr>
            <a:noAutofit/>
          </a:bodyPr>
          <a:lstStyle/>
          <a:p>
            <a:pPr eaLnBrk="1" hangingPunct="1"/>
            <a:r>
              <a:rPr lang="en-US" altLang="en-US" dirty="0"/>
              <a:t>Visualization of Data Dispersion: 3-D Boxplots</a:t>
            </a:r>
            <a:endParaRPr lang="en-US" altLang="en-US" sz="6000" dirty="0" smtClean="0"/>
          </a:p>
        </p:txBody>
      </p:sp>
      <p:pic>
        <p:nvPicPr>
          <p:cNvPr id="22534" name="Picture 3"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75" y="1133475"/>
            <a:ext cx="10267950" cy="6352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3386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5" name="Object 1029"/>
          <p:cNvGraphicFramePr>
            <a:graphicFrameLocks noGrp="1"/>
          </p:cNvGraphicFramePr>
          <p:nvPr>
            <p:ph sz="half" idx="2"/>
            <p:extLst>
              <p:ext uri="{D42A27DB-BD31-4B8C-83A1-F6EECF244321}">
                <p14:modId xmlns:p14="http://schemas.microsoft.com/office/powerpoint/2010/main" val="917570122"/>
              </p:ext>
            </p:extLst>
          </p:nvPr>
        </p:nvGraphicFramePr>
        <p:xfrm>
          <a:off x="7511303" y="1088090"/>
          <a:ext cx="4833097" cy="3197039"/>
        </p:xfrm>
        <a:graphic>
          <a:graphicData uri="http://schemas.openxmlformats.org/presentationml/2006/ole">
            <mc:AlternateContent xmlns:mc="http://schemas.openxmlformats.org/markup-compatibility/2006">
              <mc:Choice xmlns:v="urn:schemas-microsoft-com:vml" Requires="v">
                <p:oleObj spid="_x0000_s23624" name="Chart" r:id="rId4" imgW="7915188" imgH="3848049" progId="MSGraph.Chart.8">
                  <p:embed followColorScheme="full"/>
                </p:oleObj>
              </mc:Choice>
              <mc:Fallback>
                <p:oleObj name="Chart" r:id="rId4" imgW="7915188" imgH="3848049" progId="MSGraph.Chart.8">
                  <p:embed followColorScheme="full"/>
                  <p:pic>
                    <p:nvPicPr>
                      <p:cNvPr id="0" name=""/>
                      <p:cNvPicPr>
                        <a:picLocks noChangeArrowheads="1"/>
                      </p:cNvPicPr>
                      <p:nvPr/>
                    </p:nvPicPr>
                    <p:blipFill>
                      <a:blip r:embed="rId5"/>
                      <a:srcRect/>
                      <a:stretch>
                        <a:fillRect/>
                      </a:stretch>
                    </p:blipFill>
                    <p:spPr bwMode="auto">
                      <a:xfrm>
                        <a:off x="7511303" y="1088090"/>
                        <a:ext cx="4833097" cy="3197039"/>
                      </a:xfrm>
                      <a:prstGeom prst="rect">
                        <a:avLst/>
                      </a:prstGeom>
                      <a:noFill/>
                      <a:ln>
                        <a:noFill/>
                      </a:ln>
                      <a:effectLst/>
                    </p:spPr>
                  </p:pic>
                </p:oleObj>
              </mc:Fallback>
            </mc:AlternateContent>
          </a:graphicData>
        </a:graphic>
      </p:graphicFrame>
      <p:sp>
        <p:nvSpPr>
          <p:cNvPr id="25603" name="Rectangle 1026"/>
          <p:cNvSpPr>
            <a:spLocks noGrp="1" noChangeArrowheads="1"/>
          </p:cNvSpPr>
          <p:nvPr>
            <p:ph type="title"/>
          </p:nvPr>
        </p:nvSpPr>
        <p:spPr/>
        <p:txBody>
          <a:bodyPr>
            <a:noAutofit/>
          </a:bodyPr>
          <a:lstStyle/>
          <a:p>
            <a:pPr eaLnBrk="1" hangingPunct="1"/>
            <a:r>
              <a:rPr lang="en-US" altLang="en-US" dirty="0" smtClean="0"/>
              <a:t>Histogram Analysis</a:t>
            </a:r>
          </a:p>
        </p:txBody>
      </p:sp>
      <p:sp>
        <p:nvSpPr>
          <p:cNvPr id="25604" name="Rectangle 1027"/>
          <p:cNvSpPr>
            <a:spLocks noGrp="1" noChangeArrowheads="1"/>
          </p:cNvSpPr>
          <p:nvPr>
            <p:ph type="body" sz="half" idx="1"/>
          </p:nvPr>
        </p:nvSpPr>
        <p:spPr>
          <a:xfrm>
            <a:off x="595032" y="1088090"/>
            <a:ext cx="6747062" cy="5689227"/>
          </a:xfrm>
        </p:spPr>
        <p:txBody>
          <a:bodyPr/>
          <a:lstStyle/>
          <a:p>
            <a:pPr eaLnBrk="1" hangingPunct="1">
              <a:lnSpc>
                <a:spcPct val="110000"/>
              </a:lnSpc>
            </a:pPr>
            <a:r>
              <a:rPr lang="en-US" altLang="en-US" dirty="0">
                <a:latin typeface="Calibri" panose="020F0502020204030204" pitchFamily="34" charset="0"/>
              </a:rPr>
              <a:t>Histogram: Graph display of tabulated frequencies, shown as bars</a:t>
            </a:r>
          </a:p>
          <a:p>
            <a:pPr>
              <a:lnSpc>
                <a:spcPct val="110000"/>
              </a:lnSpc>
            </a:pPr>
            <a:r>
              <a:rPr lang="en-US" altLang="en-US" dirty="0" smtClean="0">
                <a:latin typeface="Calibri" panose="020F0502020204030204" pitchFamily="34" charset="0"/>
              </a:rPr>
              <a:t>Differences </a:t>
            </a:r>
            <a:r>
              <a:rPr lang="en-US" altLang="en-US" dirty="0">
                <a:latin typeface="Calibri" panose="020F0502020204030204" pitchFamily="34" charset="0"/>
              </a:rPr>
              <a:t>between </a:t>
            </a:r>
            <a:r>
              <a:rPr lang="en-US" altLang="en-US" dirty="0" smtClean="0">
                <a:latin typeface="Calibri" panose="020F0502020204030204" pitchFamily="34" charset="0"/>
              </a:rPr>
              <a:t>histograms and </a:t>
            </a:r>
            <a:r>
              <a:rPr lang="en-US" altLang="en-US" dirty="0">
                <a:latin typeface="Calibri" panose="020F0502020204030204" pitchFamily="34" charset="0"/>
              </a:rPr>
              <a:t>bar </a:t>
            </a:r>
            <a:r>
              <a:rPr lang="en-US" altLang="en-US" dirty="0" smtClean="0">
                <a:latin typeface="Calibri" panose="020F0502020204030204" pitchFamily="34" charset="0"/>
              </a:rPr>
              <a:t>charts</a:t>
            </a:r>
          </a:p>
          <a:p>
            <a:pPr lvl="1"/>
            <a:r>
              <a:rPr lang="en-US" dirty="0"/>
              <a:t>Histograms are used to </a:t>
            </a:r>
            <a:r>
              <a:rPr lang="en-US" dirty="0" smtClean="0"/>
              <a:t>show distributions </a:t>
            </a:r>
            <a:r>
              <a:rPr lang="en-US" dirty="0"/>
              <a:t>of variables while </a:t>
            </a:r>
            <a:r>
              <a:rPr lang="en-US" dirty="0" smtClean="0"/>
              <a:t>bar charts </a:t>
            </a:r>
            <a:r>
              <a:rPr lang="en-US" dirty="0"/>
              <a:t>are used to compare </a:t>
            </a:r>
            <a:r>
              <a:rPr lang="en-US" dirty="0" smtClean="0"/>
              <a:t>variables</a:t>
            </a:r>
            <a:endParaRPr lang="en-US" dirty="0"/>
          </a:p>
          <a:p>
            <a:pPr lvl="1"/>
            <a:r>
              <a:rPr lang="en-US" dirty="0"/>
              <a:t>Histograms plot binned </a:t>
            </a:r>
            <a:r>
              <a:rPr lang="en-US" dirty="0" smtClean="0"/>
              <a:t>quantitative data </a:t>
            </a:r>
            <a:r>
              <a:rPr lang="en-US" dirty="0"/>
              <a:t>while bar charts plot </a:t>
            </a:r>
            <a:r>
              <a:rPr lang="en-US" dirty="0" smtClean="0"/>
              <a:t>categorical data</a:t>
            </a:r>
            <a:endParaRPr lang="en-US" dirty="0"/>
          </a:p>
          <a:p>
            <a:pPr lvl="1"/>
            <a:r>
              <a:rPr lang="en-US" dirty="0"/>
              <a:t>Bars can be reordered in bar </a:t>
            </a:r>
            <a:r>
              <a:rPr lang="en-US" dirty="0" smtClean="0"/>
              <a:t>charts but </a:t>
            </a:r>
            <a:r>
              <a:rPr lang="en-US" dirty="0"/>
              <a:t>not in </a:t>
            </a:r>
            <a:r>
              <a:rPr lang="en-US" dirty="0" smtClean="0"/>
              <a:t>histograms</a:t>
            </a:r>
            <a:endParaRPr lang="en-US" dirty="0"/>
          </a:p>
          <a:p>
            <a:pPr lvl="1"/>
            <a:r>
              <a:rPr lang="en-US" dirty="0"/>
              <a:t>Differs from a bar chart in that it </a:t>
            </a:r>
            <a:r>
              <a:rPr lang="en-US" dirty="0" smtClean="0"/>
              <a:t>is the </a:t>
            </a:r>
            <a:r>
              <a:rPr lang="en-US" dirty="0"/>
              <a:t>area of the bar that denotes </a:t>
            </a:r>
            <a:r>
              <a:rPr lang="en-US" dirty="0" smtClean="0"/>
              <a:t>the value</a:t>
            </a:r>
            <a:r>
              <a:rPr lang="en-US" dirty="0"/>
              <a:t>, not the height as in bar charts, </a:t>
            </a:r>
            <a:r>
              <a:rPr lang="en-US" dirty="0" smtClean="0"/>
              <a:t>a crucial </a:t>
            </a:r>
            <a:r>
              <a:rPr lang="en-US" dirty="0"/>
              <a:t>distinction when the </a:t>
            </a:r>
            <a:r>
              <a:rPr lang="en-US" dirty="0" smtClean="0"/>
              <a:t>categories are </a:t>
            </a:r>
            <a:r>
              <a:rPr lang="en-US" dirty="0"/>
              <a:t>not of uniform width </a:t>
            </a:r>
            <a:endParaRPr lang="en-US" dirty="0" smtClean="0"/>
          </a:p>
        </p:txBody>
      </p:sp>
      <p:pic>
        <p:nvPicPr>
          <p:cNvPr id="23585" name="Picture 33" descr="http://canvasjs.com/wp-content/uploads/2013/01/html5_multi_series_bar_char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1135" y="4204446"/>
            <a:ext cx="5351571" cy="257287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318378" y="895729"/>
            <a:ext cx="1343584" cy="384721"/>
          </a:xfrm>
          <a:prstGeom prst="rect">
            <a:avLst/>
          </a:prstGeom>
          <a:solidFill>
            <a:srgbClr val="92D050"/>
          </a:solidFill>
        </p:spPr>
        <p:txBody>
          <a:bodyPr wrap="square" rtlCol="0">
            <a:spAutoFit/>
          </a:bodyPr>
          <a:lstStyle/>
          <a:p>
            <a:pPr algn="ctr"/>
            <a:r>
              <a:rPr lang="en-US" dirty="0" smtClean="0"/>
              <a:t>Histogram</a:t>
            </a:r>
            <a:endParaRPr lang="en-US" dirty="0"/>
          </a:p>
        </p:txBody>
      </p:sp>
      <p:sp>
        <p:nvSpPr>
          <p:cNvPr id="8" name="TextBox 7"/>
          <p:cNvSpPr txBox="1"/>
          <p:nvPr/>
        </p:nvSpPr>
        <p:spPr>
          <a:xfrm>
            <a:off x="10723110" y="6473279"/>
            <a:ext cx="1164090" cy="384721"/>
          </a:xfrm>
          <a:prstGeom prst="rect">
            <a:avLst/>
          </a:prstGeom>
          <a:solidFill>
            <a:srgbClr val="00B0F0"/>
          </a:solidFill>
        </p:spPr>
        <p:txBody>
          <a:bodyPr wrap="square" rtlCol="0">
            <a:spAutoFit/>
          </a:bodyPr>
          <a:lstStyle/>
          <a:p>
            <a:pPr algn="ctr"/>
            <a:r>
              <a:rPr lang="en-US" dirty="0" smtClean="0"/>
              <a:t>Bar chart</a:t>
            </a:r>
            <a:endParaRPr lang="en-US" dirty="0"/>
          </a:p>
        </p:txBody>
      </p:sp>
    </p:spTree>
    <p:extLst>
      <p:ext uri="{BB962C8B-B14F-4D97-AF65-F5344CB8AC3E}">
        <p14:creationId xmlns:p14="http://schemas.microsoft.com/office/powerpoint/2010/main" val="2988311795"/>
      </p:ext>
    </p:extLst>
  </p:cSld>
  <p:clrMapOvr>
    <a:masterClrMapping/>
  </p:clrMapOvr>
  <p:transition>
    <p:zo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457200" y="152400"/>
            <a:ext cx="11201400" cy="762000"/>
          </a:xfrm>
        </p:spPr>
        <p:txBody>
          <a:bodyPr>
            <a:noAutofit/>
          </a:bodyPr>
          <a:lstStyle/>
          <a:p>
            <a:pPr eaLnBrk="1" hangingPunct="1"/>
            <a:r>
              <a:rPr lang="en-US" altLang="en-US" dirty="0"/>
              <a:t>Histograms Often Tell More than Boxplots</a:t>
            </a:r>
          </a:p>
        </p:txBody>
      </p:sp>
      <p:graphicFrame>
        <p:nvGraphicFramePr>
          <p:cNvPr id="26628" name="Object 4"/>
          <p:cNvGraphicFramePr>
            <a:graphicFrameLocks noGrp="1" noChangeAspect="1"/>
          </p:cNvGraphicFramePr>
          <p:nvPr>
            <p:ph sz="half" idx="2"/>
            <p:extLst>
              <p:ext uri="{D42A27DB-BD31-4B8C-83A1-F6EECF244321}">
                <p14:modId xmlns:p14="http://schemas.microsoft.com/office/powerpoint/2010/main" val="633814276"/>
              </p:ext>
            </p:extLst>
          </p:nvPr>
        </p:nvGraphicFramePr>
        <p:xfrm>
          <a:off x="1314450" y="1277936"/>
          <a:ext cx="3962400" cy="2417763"/>
        </p:xfrm>
        <a:graphic>
          <a:graphicData uri="http://schemas.openxmlformats.org/presentationml/2006/ole">
            <mc:AlternateContent xmlns:mc="http://schemas.openxmlformats.org/markup-compatibility/2006">
              <mc:Choice xmlns:v="urn:schemas-microsoft-com:vml" Requires="v">
                <p:oleObj spid="_x0000_s24712" name="SmartDraw" r:id="rId4" imgW="3063240" imgH="1691640" progId="SmartDraw.2">
                  <p:embed/>
                </p:oleObj>
              </mc:Choice>
              <mc:Fallback>
                <p:oleObj name="SmartDraw" r:id="rId4" imgW="3063240" imgH="1691640" progId="SmartDraw.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4450" y="1277936"/>
                        <a:ext cx="3962400" cy="241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29" name="Object 7"/>
          <p:cNvGraphicFramePr>
            <a:graphicFrameLocks noGrp="1" noChangeAspect="1"/>
          </p:cNvGraphicFramePr>
          <p:nvPr>
            <p:ph sz="half" idx="1"/>
            <p:extLst>
              <p:ext uri="{D42A27DB-BD31-4B8C-83A1-F6EECF244321}">
                <p14:modId xmlns:p14="http://schemas.microsoft.com/office/powerpoint/2010/main" val="2032095196"/>
              </p:ext>
            </p:extLst>
          </p:nvPr>
        </p:nvGraphicFramePr>
        <p:xfrm>
          <a:off x="1390650" y="4059235"/>
          <a:ext cx="3886200" cy="2433637"/>
        </p:xfrm>
        <a:graphic>
          <a:graphicData uri="http://schemas.openxmlformats.org/presentationml/2006/ole">
            <mc:AlternateContent xmlns:mc="http://schemas.openxmlformats.org/markup-compatibility/2006">
              <mc:Choice xmlns:v="urn:schemas-microsoft-com:vml" Requires="v">
                <p:oleObj spid="_x0000_s24713" name="SmartDraw" r:id="rId6" imgW="3063240" imgH="1691640" progId="SmartDraw.2">
                  <p:embed/>
                </p:oleObj>
              </mc:Choice>
              <mc:Fallback>
                <p:oleObj name="SmartDraw" r:id="rId6" imgW="3063240" imgH="1691640" progId="SmartDraw.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0650" y="4059235"/>
                        <a:ext cx="3886200" cy="243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30" name="Rectangle 9"/>
          <p:cNvSpPr>
            <a:spLocks noChangeArrowheads="1"/>
          </p:cNvSpPr>
          <p:nvPr/>
        </p:nvSpPr>
        <p:spPr bwMode="auto">
          <a:xfrm>
            <a:off x="6400800" y="1522414"/>
            <a:ext cx="36576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10000"/>
              </a:lnSpc>
            </a:pPr>
            <a:endParaRPr lang="en-US" altLang="en-US" sz="2400" dirty="0">
              <a:latin typeface="Calibri" panose="020F0502020204030204" pitchFamily="34" charset="0"/>
            </a:endParaRPr>
          </a:p>
        </p:txBody>
      </p:sp>
      <p:sp>
        <p:nvSpPr>
          <p:cNvPr id="7" name="Rectangle 3"/>
          <p:cNvSpPr txBox="1">
            <a:spLocks noChangeArrowheads="1"/>
          </p:cNvSpPr>
          <p:nvPr/>
        </p:nvSpPr>
        <p:spPr>
          <a:xfrm>
            <a:off x="5800725" y="2039935"/>
            <a:ext cx="5457825" cy="3379790"/>
          </a:xfrm>
          <a:prstGeom prst="rect">
            <a:avLst/>
          </a:prstGeom>
        </p:spPr>
        <p:txBody>
          <a:bodyPr vert="horz" lIns="91436" tIns="45718" rIns="91436" bIns="45718"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0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18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1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9pPr>
          </a:lstStyle>
          <a:p>
            <a:pPr>
              <a:lnSpc>
                <a:spcPct val="110000"/>
              </a:lnSpc>
            </a:pPr>
            <a:r>
              <a:rPr lang="en-US" altLang="en-US" sz="2400" dirty="0" smtClean="0">
                <a:latin typeface="Calibri" panose="020F0502020204030204" pitchFamily="34" charset="0"/>
              </a:rPr>
              <a:t>The </a:t>
            </a:r>
            <a:r>
              <a:rPr lang="en-US" altLang="en-US" sz="2400" dirty="0">
                <a:latin typeface="Calibri" panose="020F0502020204030204" pitchFamily="34" charset="0"/>
              </a:rPr>
              <a:t>two histograms shown in the left may have the same boxplot representation</a:t>
            </a:r>
          </a:p>
          <a:p>
            <a:pPr lvl="1">
              <a:lnSpc>
                <a:spcPct val="110000"/>
              </a:lnSpc>
            </a:pPr>
            <a:r>
              <a:rPr lang="en-US" altLang="en-US" dirty="0">
                <a:latin typeface="Calibri" panose="020F0502020204030204" pitchFamily="34" charset="0"/>
              </a:rPr>
              <a:t>The same values for: min, Q1, median, Q3, max</a:t>
            </a:r>
          </a:p>
          <a:p>
            <a:pPr>
              <a:lnSpc>
                <a:spcPct val="110000"/>
              </a:lnSpc>
            </a:pPr>
            <a:r>
              <a:rPr lang="en-US" altLang="en-US" sz="2400" dirty="0">
                <a:latin typeface="Calibri" panose="020F0502020204030204" pitchFamily="34" charset="0"/>
              </a:rPr>
              <a:t>But they have rather different data distributions</a:t>
            </a:r>
          </a:p>
        </p:txBody>
      </p:sp>
    </p:spTree>
    <p:extLst>
      <p:ext uri="{BB962C8B-B14F-4D97-AF65-F5344CB8AC3E}">
        <p14:creationId xmlns:p14="http://schemas.microsoft.com/office/powerpoint/2010/main" val="2426591551"/>
      </p:ext>
    </p:extLst>
  </p:cSld>
  <p:clrMapOvr>
    <a:masterClrMapping/>
  </p:clrMapOvr>
  <p:transition>
    <p:zo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4"/>
          <p:cNvSpPr>
            <a:spLocks noGrp="1"/>
          </p:cNvSpPr>
          <p:nvPr>
            <p:ph type="ftr" sz="quarter" idx="4294967295"/>
          </p:nvPr>
        </p:nvSpPr>
        <p:spPr bwMode="auto">
          <a:xfrm>
            <a:off x="4648200" y="6477000"/>
            <a:ext cx="2895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200"/>
              <a:t>Data Mining: Concepts and Techniques</a:t>
            </a:r>
          </a:p>
        </p:txBody>
      </p:sp>
      <p:sp>
        <p:nvSpPr>
          <p:cNvPr id="27652" name="Rectangle 2"/>
          <p:cNvSpPr>
            <a:spLocks noGrp="1" noChangeArrowheads="1"/>
          </p:cNvSpPr>
          <p:nvPr>
            <p:ph type="title"/>
          </p:nvPr>
        </p:nvSpPr>
        <p:spPr>
          <a:xfrm>
            <a:off x="334818" y="269301"/>
            <a:ext cx="11369963" cy="738909"/>
          </a:xfrm>
        </p:spPr>
        <p:txBody>
          <a:bodyPr/>
          <a:lstStyle/>
          <a:p>
            <a:pPr eaLnBrk="1" hangingPunct="1"/>
            <a:r>
              <a:rPr lang="en-US" altLang="en-US" smtClean="0"/>
              <a:t>Quantile Plot</a:t>
            </a:r>
          </a:p>
        </p:txBody>
      </p:sp>
      <p:sp>
        <p:nvSpPr>
          <p:cNvPr id="27653" name="Rectangle 3"/>
          <p:cNvSpPr>
            <a:spLocks noGrp="1" noChangeArrowheads="1"/>
          </p:cNvSpPr>
          <p:nvPr>
            <p:ph type="body" idx="1"/>
          </p:nvPr>
        </p:nvSpPr>
        <p:spPr>
          <a:xfrm>
            <a:off x="552449" y="1331914"/>
            <a:ext cx="10810875" cy="2478087"/>
          </a:xfrm>
        </p:spPr>
        <p:txBody>
          <a:bodyPr/>
          <a:lstStyle/>
          <a:p>
            <a:pPr eaLnBrk="1" hangingPunct="1">
              <a:spcAft>
                <a:spcPts val="600"/>
              </a:spcAft>
            </a:pPr>
            <a:r>
              <a:rPr lang="en-US" altLang="en-US" sz="2400" dirty="0"/>
              <a:t>Displays all of the data (allowing the user to assess both the overall behavior and unusual occurrences)</a:t>
            </a:r>
          </a:p>
          <a:p>
            <a:pPr eaLnBrk="1" hangingPunct="1">
              <a:spcAft>
                <a:spcPts val="600"/>
              </a:spcAft>
            </a:pPr>
            <a:r>
              <a:rPr lang="en-US" altLang="en-US" sz="2400" dirty="0"/>
              <a:t>Plots </a:t>
            </a:r>
            <a:r>
              <a:rPr lang="en-US" altLang="en-US" sz="2400" b="1" dirty="0"/>
              <a:t>quantile</a:t>
            </a:r>
            <a:r>
              <a:rPr lang="en-US" altLang="en-US" sz="2400" dirty="0"/>
              <a:t> information</a:t>
            </a:r>
          </a:p>
          <a:p>
            <a:pPr lvl="1" eaLnBrk="1" hangingPunct="1">
              <a:spcAft>
                <a:spcPts val="600"/>
              </a:spcAft>
            </a:pPr>
            <a:r>
              <a:rPr lang="en-US" altLang="en-US" sz="2400" dirty="0"/>
              <a:t>For a data </a:t>
            </a:r>
            <a:r>
              <a:rPr lang="en-US" altLang="en-US" sz="2400" i="1" dirty="0"/>
              <a:t>x</a:t>
            </a:r>
            <a:r>
              <a:rPr lang="en-US" altLang="en-US" sz="2400" i="1" baseline="-25000" dirty="0"/>
              <a:t>i</a:t>
            </a:r>
            <a:r>
              <a:rPr lang="en-US" altLang="en-US" sz="2400" i="1" dirty="0"/>
              <a:t> </a:t>
            </a:r>
            <a:r>
              <a:rPr lang="en-US" altLang="en-US" sz="2400" dirty="0"/>
              <a:t>data sorted in increasing order, </a:t>
            </a:r>
            <a:r>
              <a:rPr lang="en-US" altLang="en-US" sz="2400" i="1" dirty="0"/>
              <a:t>f</a:t>
            </a:r>
            <a:r>
              <a:rPr lang="en-US" altLang="en-US" sz="2400" i="1" baseline="-25000" dirty="0"/>
              <a:t>i</a:t>
            </a:r>
            <a:r>
              <a:rPr lang="en-US" altLang="en-US" sz="2400" i="1" dirty="0"/>
              <a:t> </a:t>
            </a:r>
            <a:r>
              <a:rPr lang="en-US" altLang="en-US" sz="2400" dirty="0"/>
              <a:t>indicates that approximately 100 </a:t>
            </a:r>
            <a:r>
              <a:rPr lang="en-US" altLang="en-US" sz="2400" i="1" dirty="0"/>
              <a:t>f</a:t>
            </a:r>
            <a:r>
              <a:rPr lang="en-US" altLang="en-US" sz="2400" i="1" baseline="-25000" dirty="0"/>
              <a:t>i</a:t>
            </a:r>
            <a:r>
              <a:rPr lang="en-US" altLang="en-US" sz="2400" dirty="0"/>
              <a:t>% of the data are below or equal to the value </a:t>
            </a:r>
            <a:r>
              <a:rPr lang="en-US" altLang="en-US" sz="2400" i="1" dirty="0"/>
              <a:t>x</a:t>
            </a:r>
            <a:r>
              <a:rPr lang="en-US" altLang="en-US" sz="2400" i="1" baseline="-25000" dirty="0"/>
              <a:t>i</a:t>
            </a:r>
          </a:p>
        </p:txBody>
      </p:sp>
      <p:pic>
        <p:nvPicPr>
          <p:cNvPr id="2765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850" y="3602038"/>
            <a:ext cx="6400800" cy="325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7622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6" y="3257550"/>
            <a:ext cx="6029325"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Rectangle 2"/>
          <p:cNvSpPr>
            <a:spLocks noGrp="1" noChangeArrowheads="1"/>
          </p:cNvSpPr>
          <p:nvPr>
            <p:ph type="title"/>
          </p:nvPr>
        </p:nvSpPr>
        <p:spPr/>
        <p:txBody>
          <a:bodyPr/>
          <a:lstStyle/>
          <a:p>
            <a:pPr eaLnBrk="1" hangingPunct="1"/>
            <a:r>
              <a:rPr lang="en-US" altLang="en-US" smtClean="0"/>
              <a:t>Quantile-Quantile (Q-Q) Plot</a:t>
            </a:r>
          </a:p>
        </p:txBody>
      </p:sp>
      <p:sp>
        <p:nvSpPr>
          <p:cNvPr id="28677" name="Rectangle 3"/>
          <p:cNvSpPr>
            <a:spLocks noGrp="1" noChangeArrowheads="1"/>
          </p:cNvSpPr>
          <p:nvPr>
            <p:ph type="body" idx="1"/>
          </p:nvPr>
        </p:nvSpPr>
        <p:spPr>
          <a:xfrm>
            <a:off x="587666" y="1143000"/>
            <a:ext cx="10896600" cy="2209800"/>
          </a:xfrm>
        </p:spPr>
        <p:txBody>
          <a:bodyPr/>
          <a:lstStyle/>
          <a:p>
            <a:pPr eaLnBrk="1" hangingPunct="1"/>
            <a:r>
              <a:rPr lang="en-US" altLang="en-US" sz="2400" dirty="0"/>
              <a:t>Graphs the quantiles of one univariate distribution against the corresponding quantiles of another</a:t>
            </a:r>
          </a:p>
          <a:p>
            <a:pPr eaLnBrk="1" hangingPunct="1"/>
            <a:r>
              <a:rPr lang="en-US" altLang="en-US" sz="2400" dirty="0"/>
              <a:t>View: Is there is a shift in going from one distribution to another?</a:t>
            </a:r>
          </a:p>
          <a:p>
            <a:pPr eaLnBrk="1" hangingPunct="1"/>
            <a:r>
              <a:rPr lang="en-US" altLang="en-US" sz="2400" dirty="0"/>
              <a:t>Example shows unit price of items sold at Branch 1 vs. Branch 2 for each quantile.  Unit prices of items sold at Branch 1 tend to be lower than those at Branch </a:t>
            </a:r>
            <a:r>
              <a:rPr lang="en-US" altLang="en-US" sz="2400" dirty="0" smtClean="0"/>
              <a:t>2</a:t>
            </a:r>
            <a:endParaRPr lang="en-US" altLang="en-US" sz="2400" dirty="0"/>
          </a:p>
        </p:txBody>
      </p:sp>
      <p:pic>
        <p:nvPicPr>
          <p:cNvPr id="46082" name="Picture 2" descr="Image result for quantile-quantile pl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799" y="3187700"/>
            <a:ext cx="4969087"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145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Image result for scatter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6008" y="1918060"/>
            <a:ext cx="6824477" cy="4874626"/>
          </a:xfrm>
          <a:prstGeom prst="rect">
            <a:avLst/>
          </a:prstGeom>
          <a:noFill/>
          <a:extLst>
            <a:ext uri="{909E8E84-426E-40DD-AFC4-6F175D3DCCD1}">
              <a14:hiddenFill xmlns:a14="http://schemas.microsoft.com/office/drawing/2010/main">
                <a:solidFill>
                  <a:srgbClr val="FFFFFF"/>
                </a:solidFill>
              </a14:hiddenFill>
            </a:ext>
          </a:extLst>
        </p:spPr>
      </p:pic>
      <p:sp>
        <p:nvSpPr>
          <p:cNvPr id="29699" name="Rectangle 1026"/>
          <p:cNvSpPr>
            <a:spLocks noGrp="1" noChangeArrowheads="1"/>
          </p:cNvSpPr>
          <p:nvPr>
            <p:ph type="title"/>
          </p:nvPr>
        </p:nvSpPr>
        <p:spPr/>
        <p:txBody>
          <a:bodyPr/>
          <a:lstStyle/>
          <a:p>
            <a:pPr eaLnBrk="1" hangingPunct="1"/>
            <a:r>
              <a:rPr lang="en-US" altLang="en-US" smtClean="0"/>
              <a:t>Scatter plot</a:t>
            </a:r>
          </a:p>
        </p:txBody>
      </p:sp>
      <p:sp>
        <p:nvSpPr>
          <p:cNvPr id="29700" name="Rectangle 1027"/>
          <p:cNvSpPr>
            <a:spLocks noGrp="1" noChangeArrowheads="1"/>
          </p:cNvSpPr>
          <p:nvPr>
            <p:ph type="body" idx="1"/>
          </p:nvPr>
        </p:nvSpPr>
        <p:spPr>
          <a:xfrm>
            <a:off x="571500" y="1295400"/>
            <a:ext cx="10972800" cy="1779588"/>
          </a:xfrm>
        </p:spPr>
        <p:txBody>
          <a:bodyPr/>
          <a:lstStyle/>
          <a:p>
            <a:pPr eaLnBrk="1" hangingPunct="1"/>
            <a:r>
              <a:rPr lang="en-US" altLang="en-US" sz="2400" dirty="0"/>
              <a:t>Provides a first look at bivariate data to see clusters of points, outliers, </a:t>
            </a:r>
            <a:r>
              <a:rPr lang="en-US" altLang="en-US" sz="2400" dirty="0" smtClean="0"/>
              <a:t>etc.</a:t>
            </a:r>
            <a:endParaRPr lang="en-US" altLang="en-US" sz="2400" dirty="0"/>
          </a:p>
          <a:p>
            <a:pPr eaLnBrk="1" hangingPunct="1"/>
            <a:r>
              <a:rPr lang="en-US" altLang="en-US" sz="2400" dirty="0"/>
              <a:t>Each pair of values is treated as a pair of coordinates and plotted as points in the plane</a:t>
            </a:r>
          </a:p>
        </p:txBody>
      </p:sp>
      <p:pic>
        <p:nvPicPr>
          <p:cNvPr id="2970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535" y="3112915"/>
            <a:ext cx="5217843" cy="28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9797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71500" y="228600"/>
            <a:ext cx="11106150" cy="838200"/>
          </a:xfrm>
        </p:spPr>
        <p:txBody>
          <a:bodyPr>
            <a:normAutofit/>
          </a:bodyPr>
          <a:lstStyle/>
          <a:p>
            <a:r>
              <a:rPr lang="en-US" altLang="en-US" dirty="0" smtClean="0"/>
              <a:t>Chapter 2.  </a:t>
            </a:r>
            <a:r>
              <a:rPr lang="en-US" altLang="en-US" dirty="0"/>
              <a:t>Getting to Know Your Data</a:t>
            </a:r>
            <a:endParaRPr lang="en-US" altLang="en-US" dirty="0" smtClean="0"/>
          </a:p>
        </p:txBody>
      </p:sp>
      <p:sp>
        <p:nvSpPr>
          <p:cNvPr id="16388" name="Rectangle 3"/>
          <p:cNvSpPr>
            <a:spLocks noGrp="1" noChangeArrowheads="1"/>
          </p:cNvSpPr>
          <p:nvPr>
            <p:ph type="body" idx="1"/>
          </p:nvPr>
        </p:nvSpPr>
        <p:spPr>
          <a:xfrm>
            <a:off x="663388" y="1294960"/>
            <a:ext cx="10865223" cy="5257800"/>
          </a:xfrm>
        </p:spPr>
        <p:txBody>
          <a:bodyPr/>
          <a:lstStyle/>
          <a:p>
            <a:pPr>
              <a:lnSpc>
                <a:spcPct val="200000"/>
              </a:lnSpc>
            </a:pPr>
            <a:r>
              <a:rPr lang="en-US" altLang="en-US" sz="3200" dirty="0" smtClean="0"/>
              <a:t>Data </a:t>
            </a:r>
            <a:r>
              <a:rPr lang="en-US" altLang="en-US" sz="3200" dirty="0"/>
              <a:t>Objects and Attribute Types</a:t>
            </a:r>
          </a:p>
          <a:p>
            <a:pPr>
              <a:lnSpc>
                <a:spcPct val="200000"/>
              </a:lnSpc>
            </a:pPr>
            <a:r>
              <a:rPr lang="en-US" altLang="en-US" sz="3200" dirty="0"/>
              <a:t>Basic Statistical Descriptions of Data</a:t>
            </a:r>
          </a:p>
          <a:p>
            <a:pPr>
              <a:lnSpc>
                <a:spcPct val="200000"/>
              </a:lnSpc>
            </a:pPr>
            <a:r>
              <a:rPr lang="en-US" altLang="en-US" sz="3200" dirty="0"/>
              <a:t>Data Visualization</a:t>
            </a:r>
          </a:p>
          <a:p>
            <a:pPr>
              <a:lnSpc>
                <a:spcPct val="200000"/>
              </a:lnSpc>
            </a:pPr>
            <a:r>
              <a:rPr lang="en-US" altLang="en-US" sz="3200" dirty="0"/>
              <a:t>Measuring Data Similarity and Dissimilarity</a:t>
            </a:r>
          </a:p>
          <a:p>
            <a:pPr>
              <a:lnSpc>
                <a:spcPct val="200000"/>
              </a:lnSpc>
            </a:pPr>
            <a:r>
              <a:rPr lang="en-US" altLang="en-US" sz="3200" dirty="0" smtClean="0"/>
              <a:t>Summary</a:t>
            </a:r>
            <a:endParaRPr lang="en-US" altLang="en-US" sz="3200" dirty="0"/>
          </a:p>
        </p:txBody>
      </p:sp>
      <p:sp>
        <p:nvSpPr>
          <p:cNvPr id="5" name="AutoShape 4"/>
          <p:cNvSpPr>
            <a:spLocks noChangeArrowheads="1"/>
          </p:cNvSpPr>
          <p:nvPr/>
        </p:nvSpPr>
        <p:spPr bwMode="auto">
          <a:xfrm rot="9694931">
            <a:off x="7086600" y="1504951"/>
            <a:ext cx="450850"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C99"/>
          </a:solidFill>
          <a:ln w="9525">
            <a:solidFill>
              <a:schemeClr val="tx1"/>
            </a:solidFill>
            <a:miter lim="800000"/>
            <a:headEnd/>
            <a:tailEnd/>
          </a:ln>
        </p:spPr>
        <p:txBody>
          <a:bodyPr rot="10800000" wrap="none" anchor="ctr"/>
          <a:lstStyle/>
          <a:p>
            <a:pPr defTabSz="914400" fontAlgn="base">
              <a:spcBef>
                <a:spcPct val="0"/>
              </a:spcBef>
              <a:spcAft>
                <a:spcPct val="0"/>
              </a:spcAft>
            </a:pPr>
            <a:endParaRPr lang="en-US" sz="2400">
              <a:solidFill>
                <a:srgbClr val="000000"/>
              </a:solidFill>
            </a:endParaRPr>
          </a:p>
        </p:txBody>
      </p:sp>
    </p:spTree>
    <p:extLst>
      <p:ext uri="{BB962C8B-B14F-4D97-AF65-F5344CB8AC3E}">
        <p14:creationId xmlns:p14="http://schemas.microsoft.com/office/powerpoint/2010/main" val="1065106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619125" y="209550"/>
            <a:ext cx="10972800" cy="857250"/>
          </a:xfrm>
          <a:noFill/>
        </p:spPr>
        <p:txBody>
          <a:bodyPr vert="horz" lIns="92075" tIns="46038" rIns="92075" bIns="46038" rtlCol="0" anchor="ctr">
            <a:normAutofit/>
          </a:bodyPr>
          <a:lstStyle/>
          <a:p>
            <a:pPr eaLnBrk="1" hangingPunct="1"/>
            <a:r>
              <a:rPr lang="en-US" altLang="en-US" dirty="0"/>
              <a:t>Positively and Negatively Correlated Data</a:t>
            </a:r>
          </a:p>
        </p:txBody>
      </p:sp>
      <p:sp>
        <p:nvSpPr>
          <p:cNvPr id="30724" name="Rectangle 3"/>
          <p:cNvSpPr>
            <a:spLocks noGrp="1" noChangeArrowheads="1"/>
          </p:cNvSpPr>
          <p:nvPr>
            <p:ph type="body" idx="1"/>
          </p:nvPr>
        </p:nvSpPr>
        <p:spPr>
          <a:xfrm>
            <a:off x="6562724" y="4437062"/>
            <a:ext cx="4676775" cy="2116138"/>
          </a:xfrm>
          <a:noFill/>
        </p:spPr>
        <p:txBody>
          <a:bodyPr vert="horz" lIns="92075" tIns="46038" rIns="92075" bIns="46038" rtlCol="0">
            <a:noAutofit/>
          </a:bodyPr>
          <a:lstStyle/>
          <a:p>
            <a:pPr eaLnBrk="1" hangingPunct="1">
              <a:lnSpc>
                <a:spcPct val="140000"/>
              </a:lnSpc>
            </a:pPr>
            <a:r>
              <a:rPr lang="en-US" altLang="en-US" sz="2400" dirty="0"/>
              <a:t>The left half fragment is positively correlated</a:t>
            </a:r>
          </a:p>
          <a:p>
            <a:pPr eaLnBrk="1" hangingPunct="1">
              <a:lnSpc>
                <a:spcPct val="140000"/>
              </a:lnSpc>
            </a:pPr>
            <a:r>
              <a:rPr lang="en-US" altLang="en-US" sz="2400" dirty="0"/>
              <a:t>The right half is negative correlated</a:t>
            </a:r>
            <a:endParaRPr lang="en-US" altLang="en-US" sz="2400" dirty="0">
              <a:solidFill>
                <a:schemeClr val="hlink"/>
              </a:solidFill>
            </a:endParaRPr>
          </a:p>
        </p:txBody>
      </p:sp>
      <p:pic>
        <p:nvPicPr>
          <p:cNvPr id="30725" name="Picture 4" descr="ha02corre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295400"/>
            <a:ext cx="33655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5" descr="ha02correl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219200"/>
            <a:ext cx="38100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6" descr="fig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4114800"/>
            <a:ext cx="3505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ight Arrow 1"/>
          <p:cNvSpPr/>
          <p:nvPr/>
        </p:nvSpPr>
        <p:spPr>
          <a:xfrm>
            <a:off x="5715000" y="5076825"/>
            <a:ext cx="609600" cy="514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905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3" descr="fig18-1"/>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a:xfrm>
            <a:off x="3917950" y="1714500"/>
            <a:ext cx="4038600" cy="3733800"/>
          </a:xfrm>
          <a:noFill/>
        </p:spPr>
      </p:pic>
      <p:pic>
        <p:nvPicPr>
          <p:cNvPr id="31748" name="Picture 4" descr="fig18-2"/>
          <p:cNvPicPr>
            <a:picLocks noGrp="1" noChangeAspect="1" noChangeArrowheads="1"/>
          </p:cNvPicPr>
          <p:nvPr>
            <p:ph sz="quarter" idx="1"/>
          </p:nvPr>
        </p:nvPicPr>
        <p:blipFill>
          <a:blip r:embed="rId4">
            <a:extLst>
              <a:ext uri="{28A0092B-C50C-407E-A947-70E740481C1C}">
                <a14:useLocalDpi xmlns:a14="http://schemas.microsoft.com/office/drawing/2010/main" val="0"/>
              </a:ext>
            </a:extLst>
          </a:blip>
          <a:srcRect/>
          <a:stretch>
            <a:fillRect/>
          </a:stretch>
        </p:blipFill>
        <p:spPr>
          <a:xfrm>
            <a:off x="7696200" y="1943100"/>
            <a:ext cx="4191000" cy="3505200"/>
          </a:xfrm>
          <a:noFill/>
        </p:spPr>
      </p:pic>
      <p:pic>
        <p:nvPicPr>
          <p:cNvPr id="31749" name="Picture 5" descr="fig18-3"/>
          <p:cNvPicPr>
            <a:picLocks noGrp="1" noChangeAspect="1" noChangeArrowheads="1"/>
          </p:cNvPicPr>
          <p:nvPr>
            <p:ph sz="quarter" idx="2"/>
          </p:nvPr>
        </p:nvPicPr>
        <p:blipFill>
          <a:blip r:embed="rId5">
            <a:extLst>
              <a:ext uri="{28A0092B-C50C-407E-A947-70E740481C1C}">
                <a14:useLocalDpi xmlns:a14="http://schemas.microsoft.com/office/drawing/2010/main" val="0"/>
              </a:ext>
            </a:extLst>
          </a:blip>
          <a:srcRect/>
          <a:stretch>
            <a:fillRect/>
          </a:stretch>
        </p:blipFill>
        <p:spPr>
          <a:xfrm>
            <a:off x="107950" y="1735138"/>
            <a:ext cx="4267200" cy="3606800"/>
          </a:xfrm>
          <a:noFill/>
        </p:spPr>
      </p:pic>
      <p:sp>
        <p:nvSpPr>
          <p:cNvPr id="31750" name="Rectangle 2"/>
          <p:cNvSpPr>
            <a:spLocks noGrp="1" noChangeArrowheads="1"/>
          </p:cNvSpPr>
          <p:nvPr>
            <p:ph type="title" sz="quarter"/>
          </p:nvPr>
        </p:nvSpPr>
        <p:spPr/>
        <p:txBody>
          <a:bodyPr>
            <a:normAutofit fontScale="90000"/>
          </a:bodyPr>
          <a:lstStyle/>
          <a:p>
            <a:pPr eaLnBrk="1" hangingPunct="1"/>
            <a:r>
              <a:rPr lang="en-US" altLang="en-US" sz="3200" dirty="0"/>
              <a:t> </a:t>
            </a:r>
            <a:r>
              <a:rPr lang="en-US" altLang="en-US" sz="4900" dirty="0"/>
              <a:t>Uncorrelated Data</a:t>
            </a:r>
          </a:p>
        </p:txBody>
      </p:sp>
    </p:spTree>
    <p:extLst>
      <p:ext uri="{BB962C8B-B14F-4D97-AF65-F5344CB8AC3E}">
        <p14:creationId xmlns:p14="http://schemas.microsoft.com/office/powerpoint/2010/main" val="859033763"/>
      </p:ext>
    </p:extLst>
  </p:cSld>
  <p:clrMapOvr>
    <a:masterClrMapping/>
  </p:clrMapOvr>
  <p:transition>
    <p:zo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71500" y="228600"/>
            <a:ext cx="11106150" cy="838200"/>
          </a:xfrm>
        </p:spPr>
        <p:txBody>
          <a:bodyPr>
            <a:normAutofit/>
          </a:bodyPr>
          <a:lstStyle/>
          <a:p>
            <a:r>
              <a:rPr lang="en-US" altLang="en-US" dirty="0" smtClean="0"/>
              <a:t>Chapter 2.  </a:t>
            </a:r>
            <a:r>
              <a:rPr lang="en-US" altLang="en-US" dirty="0"/>
              <a:t>Getting to Know Your Data</a:t>
            </a:r>
            <a:endParaRPr lang="en-US" altLang="en-US" dirty="0" smtClean="0"/>
          </a:p>
        </p:txBody>
      </p:sp>
      <p:sp>
        <p:nvSpPr>
          <p:cNvPr id="16388" name="Rectangle 3"/>
          <p:cNvSpPr>
            <a:spLocks noGrp="1" noChangeArrowheads="1"/>
          </p:cNvSpPr>
          <p:nvPr>
            <p:ph type="body" idx="1"/>
          </p:nvPr>
        </p:nvSpPr>
        <p:spPr>
          <a:xfrm>
            <a:off x="663388" y="1294960"/>
            <a:ext cx="10865223" cy="5257800"/>
          </a:xfrm>
        </p:spPr>
        <p:txBody>
          <a:bodyPr/>
          <a:lstStyle/>
          <a:p>
            <a:pPr>
              <a:lnSpc>
                <a:spcPct val="200000"/>
              </a:lnSpc>
            </a:pPr>
            <a:r>
              <a:rPr lang="en-US" altLang="en-US" sz="3200" dirty="0" smtClean="0"/>
              <a:t>Data </a:t>
            </a:r>
            <a:r>
              <a:rPr lang="en-US" altLang="en-US" sz="3200" dirty="0"/>
              <a:t>Objects and Attribute Types</a:t>
            </a:r>
          </a:p>
          <a:p>
            <a:pPr>
              <a:lnSpc>
                <a:spcPct val="200000"/>
              </a:lnSpc>
            </a:pPr>
            <a:r>
              <a:rPr lang="en-US" altLang="en-US" sz="3200" dirty="0"/>
              <a:t>Basic Statistical Descriptions of Data</a:t>
            </a:r>
          </a:p>
          <a:p>
            <a:pPr>
              <a:lnSpc>
                <a:spcPct val="200000"/>
              </a:lnSpc>
            </a:pPr>
            <a:r>
              <a:rPr lang="en-US" altLang="en-US" sz="3200" dirty="0"/>
              <a:t>Data Visualization</a:t>
            </a:r>
          </a:p>
          <a:p>
            <a:pPr>
              <a:lnSpc>
                <a:spcPct val="200000"/>
              </a:lnSpc>
            </a:pPr>
            <a:r>
              <a:rPr lang="en-US" altLang="en-US" sz="3200" dirty="0"/>
              <a:t>Measuring Data Similarity and Dissimilarity</a:t>
            </a:r>
          </a:p>
          <a:p>
            <a:pPr>
              <a:lnSpc>
                <a:spcPct val="200000"/>
              </a:lnSpc>
            </a:pPr>
            <a:r>
              <a:rPr lang="en-US" altLang="en-US" sz="3200" dirty="0" smtClean="0"/>
              <a:t>Summary</a:t>
            </a:r>
            <a:endParaRPr lang="en-US" altLang="en-US" sz="3200" dirty="0"/>
          </a:p>
        </p:txBody>
      </p:sp>
      <p:sp>
        <p:nvSpPr>
          <p:cNvPr id="5" name="AutoShape 4"/>
          <p:cNvSpPr>
            <a:spLocks noChangeArrowheads="1"/>
          </p:cNvSpPr>
          <p:nvPr/>
        </p:nvSpPr>
        <p:spPr bwMode="auto">
          <a:xfrm rot="9694931">
            <a:off x="4619625" y="3609975"/>
            <a:ext cx="450850"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C99"/>
          </a:solidFill>
          <a:ln w="9525">
            <a:solidFill>
              <a:schemeClr val="tx1"/>
            </a:solidFill>
            <a:miter lim="800000"/>
            <a:headEnd/>
            <a:tailEnd/>
          </a:ln>
        </p:spPr>
        <p:txBody>
          <a:bodyPr rot="10800000" wrap="none" anchor="ctr"/>
          <a:lstStyle/>
          <a:p>
            <a:pPr defTabSz="914400" fontAlgn="base">
              <a:spcBef>
                <a:spcPct val="0"/>
              </a:spcBef>
              <a:spcAft>
                <a:spcPct val="0"/>
              </a:spcAft>
            </a:pPr>
            <a:endParaRPr lang="en-US" sz="2400">
              <a:solidFill>
                <a:srgbClr val="000000"/>
              </a:solidFill>
            </a:endParaRPr>
          </a:p>
        </p:txBody>
      </p:sp>
    </p:spTree>
    <p:extLst>
      <p:ext uri="{BB962C8B-B14F-4D97-AF65-F5344CB8AC3E}">
        <p14:creationId xmlns:p14="http://schemas.microsoft.com/office/powerpoint/2010/main" val="955451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1524000" y="381000"/>
            <a:ext cx="9144000" cy="609600"/>
          </a:xfrm>
        </p:spPr>
        <p:txBody>
          <a:bodyPr>
            <a:normAutofit fontScale="90000"/>
          </a:bodyPr>
          <a:lstStyle/>
          <a:p>
            <a:pPr eaLnBrk="1" hangingPunct="1"/>
            <a:r>
              <a:rPr lang="en-US" altLang="en-US" smtClean="0"/>
              <a:t>Data Visualization</a:t>
            </a:r>
          </a:p>
        </p:txBody>
      </p:sp>
      <p:sp>
        <p:nvSpPr>
          <p:cNvPr id="33796" name="Rectangle 3"/>
          <p:cNvSpPr>
            <a:spLocks noGrp="1" noChangeArrowheads="1"/>
          </p:cNvSpPr>
          <p:nvPr>
            <p:ph type="body" idx="1"/>
          </p:nvPr>
        </p:nvSpPr>
        <p:spPr>
          <a:xfrm>
            <a:off x="581024" y="1133474"/>
            <a:ext cx="11210925" cy="5724525"/>
          </a:xfrm>
        </p:spPr>
        <p:txBody>
          <a:bodyPr/>
          <a:lstStyle/>
          <a:p>
            <a:pPr eaLnBrk="1" hangingPunct="1"/>
            <a:r>
              <a:rPr lang="en-US" altLang="en-US" sz="2400" dirty="0"/>
              <a:t>Why data visualization?</a:t>
            </a:r>
          </a:p>
          <a:p>
            <a:pPr lvl="1" eaLnBrk="1" hangingPunct="1"/>
            <a:r>
              <a:rPr lang="en-US" altLang="en-US" sz="2400" dirty="0">
                <a:solidFill>
                  <a:srgbClr val="FF0000"/>
                </a:solidFill>
              </a:rPr>
              <a:t>Gain insight </a:t>
            </a:r>
            <a:r>
              <a:rPr lang="en-US" altLang="en-US" sz="2400" dirty="0"/>
              <a:t>into an information space by mapping data onto graphical primitives</a:t>
            </a:r>
          </a:p>
          <a:p>
            <a:pPr lvl="1" eaLnBrk="1" hangingPunct="1"/>
            <a:r>
              <a:rPr lang="en-US" altLang="en-US" sz="2400" dirty="0">
                <a:solidFill>
                  <a:srgbClr val="FF0000"/>
                </a:solidFill>
              </a:rPr>
              <a:t>Provide qualitative overview </a:t>
            </a:r>
            <a:r>
              <a:rPr lang="en-US" altLang="en-US" sz="2400" dirty="0"/>
              <a:t>of large data sets</a:t>
            </a:r>
          </a:p>
          <a:p>
            <a:pPr lvl="1" eaLnBrk="1" hangingPunct="1"/>
            <a:r>
              <a:rPr lang="en-US" altLang="en-US" sz="2400" dirty="0">
                <a:solidFill>
                  <a:srgbClr val="FF0000"/>
                </a:solidFill>
              </a:rPr>
              <a:t>Search for patterns</a:t>
            </a:r>
            <a:r>
              <a:rPr lang="en-US" altLang="en-US" sz="2400" dirty="0"/>
              <a:t>, trends, structure, irregularities, relationships among data</a:t>
            </a:r>
          </a:p>
          <a:p>
            <a:pPr lvl="1" eaLnBrk="1" hangingPunct="1"/>
            <a:r>
              <a:rPr lang="en-US" altLang="en-US" sz="2400" dirty="0">
                <a:solidFill>
                  <a:srgbClr val="FF0000"/>
                </a:solidFill>
              </a:rPr>
              <a:t>Help find interesting regions and suitable parameters </a:t>
            </a:r>
            <a:r>
              <a:rPr lang="en-US" altLang="en-US" sz="2400" dirty="0"/>
              <a:t>for further quantitative analysis</a:t>
            </a:r>
          </a:p>
          <a:p>
            <a:pPr lvl="1" eaLnBrk="1" hangingPunct="1"/>
            <a:r>
              <a:rPr lang="en-US" altLang="en-US" sz="2400" dirty="0">
                <a:solidFill>
                  <a:srgbClr val="FF0000"/>
                </a:solidFill>
              </a:rPr>
              <a:t>Provide a visual proof </a:t>
            </a:r>
            <a:r>
              <a:rPr lang="en-US" altLang="en-US" sz="2400" dirty="0"/>
              <a:t>of computer representations derived</a:t>
            </a:r>
          </a:p>
          <a:p>
            <a:pPr eaLnBrk="1" hangingPunct="1"/>
            <a:r>
              <a:rPr lang="en-US" altLang="en-US" sz="2400" dirty="0"/>
              <a:t>Categorization of visualization methods:</a:t>
            </a:r>
          </a:p>
          <a:p>
            <a:pPr lvl="1" eaLnBrk="1" hangingPunct="1"/>
            <a:r>
              <a:rPr lang="en-US" altLang="en-US" sz="2400" dirty="0">
                <a:solidFill>
                  <a:srgbClr val="FF0000"/>
                </a:solidFill>
              </a:rPr>
              <a:t>Pixel-oriented</a:t>
            </a:r>
            <a:r>
              <a:rPr lang="en-US" altLang="en-US" sz="2400" dirty="0"/>
              <a:t> visualization techniques</a:t>
            </a:r>
          </a:p>
          <a:p>
            <a:pPr lvl="1" eaLnBrk="1" hangingPunct="1"/>
            <a:r>
              <a:rPr lang="en-US" altLang="en-US" sz="2400" dirty="0">
                <a:solidFill>
                  <a:srgbClr val="FF0000"/>
                </a:solidFill>
              </a:rPr>
              <a:t>Geometric projection </a:t>
            </a:r>
            <a:r>
              <a:rPr lang="en-US" altLang="en-US" sz="2400" dirty="0"/>
              <a:t>visualization techniques</a:t>
            </a:r>
          </a:p>
          <a:p>
            <a:pPr lvl="1" eaLnBrk="1" hangingPunct="1"/>
            <a:r>
              <a:rPr lang="en-US" altLang="en-US" sz="2400" dirty="0">
                <a:solidFill>
                  <a:srgbClr val="FF0000"/>
                </a:solidFill>
              </a:rPr>
              <a:t>Icon-based</a:t>
            </a:r>
            <a:r>
              <a:rPr lang="en-US" altLang="en-US" sz="2400" dirty="0"/>
              <a:t> visualization techniques</a:t>
            </a:r>
          </a:p>
          <a:p>
            <a:pPr lvl="1" eaLnBrk="1" hangingPunct="1"/>
            <a:r>
              <a:rPr lang="en-US" altLang="en-US" sz="2400" dirty="0">
                <a:solidFill>
                  <a:srgbClr val="FF0000"/>
                </a:solidFill>
              </a:rPr>
              <a:t>Hierarchical</a:t>
            </a:r>
            <a:r>
              <a:rPr lang="en-US" altLang="en-US" sz="2400" dirty="0"/>
              <a:t> visualization techniques</a:t>
            </a:r>
          </a:p>
          <a:p>
            <a:pPr lvl="1" eaLnBrk="1" hangingPunct="1"/>
            <a:r>
              <a:rPr lang="en-US" altLang="en-US" sz="2400" dirty="0">
                <a:solidFill>
                  <a:srgbClr val="FF0000"/>
                </a:solidFill>
              </a:rPr>
              <a:t>Visualizing complex data and relations</a:t>
            </a:r>
          </a:p>
        </p:txBody>
      </p:sp>
    </p:spTree>
    <p:extLst>
      <p:ext uri="{BB962C8B-B14F-4D97-AF65-F5344CB8AC3E}">
        <p14:creationId xmlns:p14="http://schemas.microsoft.com/office/powerpoint/2010/main" val="508432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idx="4294967295"/>
          </p:nvPr>
        </p:nvSpPr>
        <p:spPr>
          <a:xfrm>
            <a:off x="609599" y="381000"/>
            <a:ext cx="10944225" cy="609600"/>
          </a:xfrm>
        </p:spPr>
        <p:txBody>
          <a:bodyPr>
            <a:noAutofit/>
          </a:bodyPr>
          <a:lstStyle/>
          <a:p>
            <a:pPr eaLnBrk="1" hangingPunct="1"/>
            <a:r>
              <a:rPr lang="en-US" altLang="en-US" dirty="0" smtClean="0"/>
              <a:t>Pixel-Oriented Visualization Techniques</a:t>
            </a:r>
          </a:p>
        </p:txBody>
      </p:sp>
      <p:sp>
        <p:nvSpPr>
          <p:cNvPr id="34820" name="Rectangle 3"/>
          <p:cNvSpPr>
            <a:spLocks noGrp="1" noChangeArrowheads="1"/>
          </p:cNvSpPr>
          <p:nvPr>
            <p:ph type="body" idx="4294967295"/>
          </p:nvPr>
        </p:nvSpPr>
        <p:spPr>
          <a:xfrm>
            <a:off x="609599" y="1219200"/>
            <a:ext cx="10944225" cy="1905000"/>
          </a:xfrm>
        </p:spPr>
        <p:txBody>
          <a:bodyPr/>
          <a:lstStyle/>
          <a:p>
            <a:pPr eaLnBrk="1" hangingPunct="1">
              <a:lnSpc>
                <a:spcPct val="110000"/>
              </a:lnSpc>
            </a:pPr>
            <a:r>
              <a:rPr lang="en-US" altLang="en-US" dirty="0">
                <a:latin typeface="Calibri" panose="020F0502020204030204" pitchFamily="34" charset="0"/>
              </a:rPr>
              <a:t>For a data set of </a:t>
            </a:r>
            <a:r>
              <a:rPr lang="en-US" altLang="en-US" i="1" dirty="0">
                <a:latin typeface="Calibri" panose="020F0502020204030204" pitchFamily="34" charset="0"/>
              </a:rPr>
              <a:t>m</a:t>
            </a:r>
            <a:r>
              <a:rPr lang="en-US" altLang="en-US" dirty="0">
                <a:latin typeface="Calibri" panose="020F0502020204030204" pitchFamily="34" charset="0"/>
              </a:rPr>
              <a:t> dimensions, create </a:t>
            </a:r>
            <a:r>
              <a:rPr lang="en-US" altLang="en-US" i="1" dirty="0">
                <a:latin typeface="Calibri" panose="020F0502020204030204" pitchFamily="34" charset="0"/>
              </a:rPr>
              <a:t>m</a:t>
            </a:r>
            <a:r>
              <a:rPr lang="en-US" altLang="en-US" dirty="0">
                <a:latin typeface="Calibri" panose="020F0502020204030204" pitchFamily="34" charset="0"/>
              </a:rPr>
              <a:t> windows on the screen, one for each dimension</a:t>
            </a:r>
          </a:p>
          <a:p>
            <a:pPr eaLnBrk="1" hangingPunct="1">
              <a:lnSpc>
                <a:spcPct val="110000"/>
              </a:lnSpc>
            </a:pPr>
            <a:r>
              <a:rPr lang="en-US" altLang="en-US" dirty="0">
                <a:latin typeface="Calibri" panose="020F0502020204030204" pitchFamily="34" charset="0"/>
              </a:rPr>
              <a:t>The </a:t>
            </a:r>
            <a:r>
              <a:rPr lang="en-US" altLang="en-US" i="1" dirty="0">
                <a:latin typeface="Calibri" panose="020F0502020204030204" pitchFamily="34" charset="0"/>
              </a:rPr>
              <a:t>m</a:t>
            </a:r>
            <a:r>
              <a:rPr lang="en-US" altLang="en-US" dirty="0">
                <a:latin typeface="Calibri" panose="020F0502020204030204" pitchFamily="34" charset="0"/>
              </a:rPr>
              <a:t> dimension values of a record are mapped to </a:t>
            </a:r>
            <a:r>
              <a:rPr lang="en-US" altLang="en-US" i="1" dirty="0">
                <a:latin typeface="Calibri" panose="020F0502020204030204" pitchFamily="34" charset="0"/>
              </a:rPr>
              <a:t>m</a:t>
            </a:r>
            <a:r>
              <a:rPr lang="en-US" altLang="en-US" dirty="0">
                <a:latin typeface="Calibri" panose="020F0502020204030204" pitchFamily="34" charset="0"/>
              </a:rPr>
              <a:t> pixels at the corresponding positions in the windows</a:t>
            </a:r>
          </a:p>
          <a:p>
            <a:pPr eaLnBrk="1" hangingPunct="1">
              <a:lnSpc>
                <a:spcPct val="110000"/>
              </a:lnSpc>
            </a:pPr>
            <a:r>
              <a:rPr lang="en-US" altLang="en-US" dirty="0">
                <a:latin typeface="Calibri" panose="020F0502020204030204" pitchFamily="34" charset="0"/>
              </a:rPr>
              <a:t>The colors of the pixels reflect the corresponding values</a:t>
            </a:r>
          </a:p>
        </p:txBody>
      </p:sp>
      <p:pic>
        <p:nvPicPr>
          <p:cNvPr id="348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912" y="3444875"/>
            <a:ext cx="8613775" cy="290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22" name="Text Box 6"/>
          <p:cNvSpPr txBox="1">
            <a:spLocks noChangeArrowheads="1"/>
          </p:cNvSpPr>
          <p:nvPr/>
        </p:nvSpPr>
        <p:spPr bwMode="auto">
          <a:xfrm>
            <a:off x="1638300" y="6278563"/>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AutoNum type="alphaLcParenBoth"/>
            </a:pPr>
            <a:r>
              <a:rPr lang="en-US" altLang="en-US" sz="2000"/>
              <a:t>Income</a:t>
            </a:r>
          </a:p>
        </p:txBody>
      </p:sp>
      <p:sp>
        <p:nvSpPr>
          <p:cNvPr id="34823" name="Text Box 7"/>
          <p:cNvSpPr txBox="1">
            <a:spLocks noChangeArrowheads="1"/>
          </p:cNvSpPr>
          <p:nvPr/>
        </p:nvSpPr>
        <p:spPr bwMode="auto">
          <a:xfrm>
            <a:off x="3867150" y="6303964"/>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en-US" sz="2000"/>
              <a:t>(b) Credit Limit</a:t>
            </a:r>
          </a:p>
        </p:txBody>
      </p:sp>
      <p:sp>
        <p:nvSpPr>
          <p:cNvPr id="34824" name="Text Box 8"/>
          <p:cNvSpPr txBox="1">
            <a:spLocks noChangeArrowheads="1"/>
          </p:cNvSpPr>
          <p:nvPr/>
        </p:nvSpPr>
        <p:spPr bwMode="auto">
          <a:xfrm>
            <a:off x="6019799" y="6246021"/>
            <a:ext cx="2819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en-US" sz="2000" dirty="0"/>
              <a:t>(c) transaction volume</a:t>
            </a:r>
          </a:p>
        </p:txBody>
      </p:sp>
      <p:sp>
        <p:nvSpPr>
          <p:cNvPr id="34825" name="Text Box 9"/>
          <p:cNvSpPr txBox="1">
            <a:spLocks noChangeArrowheads="1"/>
          </p:cNvSpPr>
          <p:nvPr/>
        </p:nvSpPr>
        <p:spPr bwMode="auto">
          <a:xfrm>
            <a:off x="8802686" y="6246020"/>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en-US" sz="2000"/>
              <a:t>(d) age</a:t>
            </a:r>
          </a:p>
        </p:txBody>
      </p:sp>
    </p:spTree>
    <p:extLst>
      <p:ext uri="{BB962C8B-B14F-4D97-AF65-F5344CB8AC3E}">
        <p14:creationId xmlns:p14="http://schemas.microsoft.com/office/powerpoint/2010/main" val="3154459610"/>
      </p:ext>
    </p:extLst>
  </p:cSld>
  <p:clrMapOvr>
    <a:masterClrMapping/>
  </p:clrMapOvr>
  <p:transition>
    <p:zo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idx="4294967295"/>
          </p:nvPr>
        </p:nvSpPr>
        <p:spPr>
          <a:xfrm>
            <a:off x="619125" y="304800"/>
            <a:ext cx="10944225" cy="609600"/>
          </a:xfrm>
        </p:spPr>
        <p:txBody>
          <a:bodyPr>
            <a:noAutofit/>
          </a:bodyPr>
          <a:lstStyle/>
          <a:p>
            <a:pPr eaLnBrk="1" hangingPunct="1"/>
            <a:r>
              <a:rPr lang="en-US" altLang="en-US" dirty="0" smtClean="0"/>
              <a:t>Laying Out Pixels in Circle Segments</a:t>
            </a:r>
          </a:p>
        </p:txBody>
      </p:sp>
      <p:sp>
        <p:nvSpPr>
          <p:cNvPr id="35844" name="Rectangle 3"/>
          <p:cNvSpPr>
            <a:spLocks noGrp="1" noChangeArrowheads="1"/>
          </p:cNvSpPr>
          <p:nvPr>
            <p:ph type="body" idx="4294967295"/>
          </p:nvPr>
        </p:nvSpPr>
        <p:spPr>
          <a:xfrm>
            <a:off x="547687" y="1158876"/>
            <a:ext cx="10944225" cy="838200"/>
          </a:xfrm>
        </p:spPr>
        <p:txBody>
          <a:bodyPr/>
          <a:lstStyle/>
          <a:p>
            <a:pPr eaLnBrk="1" hangingPunct="1">
              <a:lnSpc>
                <a:spcPct val="110000"/>
              </a:lnSpc>
            </a:pPr>
            <a:r>
              <a:rPr lang="en-US" altLang="en-US" dirty="0"/>
              <a:t>To save space and show the connections among multiple dimensions, space filling is often done in a circle segment</a:t>
            </a:r>
          </a:p>
        </p:txBody>
      </p:sp>
      <p:sp>
        <p:nvSpPr>
          <p:cNvPr id="35845" name="Text Box 6"/>
          <p:cNvSpPr txBox="1">
            <a:spLocks noChangeArrowheads="1"/>
          </p:cNvSpPr>
          <p:nvPr/>
        </p:nvSpPr>
        <p:spPr bwMode="auto">
          <a:xfrm>
            <a:off x="1905000" y="5851526"/>
            <a:ext cx="3886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AutoNum type="alphaLcParenBoth"/>
            </a:pPr>
            <a:r>
              <a:rPr lang="en-US" altLang="en-US" sz="2000"/>
              <a:t>Representing a data record in circle segment</a:t>
            </a:r>
          </a:p>
        </p:txBody>
      </p:sp>
      <p:sp>
        <p:nvSpPr>
          <p:cNvPr id="35846" name="Text Box 7"/>
          <p:cNvSpPr txBox="1">
            <a:spLocks noChangeArrowheads="1"/>
          </p:cNvSpPr>
          <p:nvPr/>
        </p:nvSpPr>
        <p:spPr bwMode="auto">
          <a:xfrm>
            <a:off x="6629400" y="6156326"/>
            <a:ext cx="449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en-US" sz="2000" dirty="0"/>
              <a:t>(b) Laying out pixels in circle segment</a:t>
            </a:r>
          </a:p>
        </p:txBody>
      </p:sp>
      <p:pic>
        <p:nvPicPr>
          <p:cNvPr id="3584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1" y="2498726"/>
            <a:ext cx="3757613"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2188369"/>
            <a:ext cx="4078288" cy="3760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1125" y="2060575"/>
            <a:ext cx="4478339" cy="4294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a:spLocks noChangeArrowheads="1"/>
          </p:cNvSpPr>
          <p:nvPr/>
        </p:nvSpPr>
        <p:spPr bwMode="auto">
          <a:xfrm>
            <a:off x="1381125" y="6324601"/>
            <a:ext cx="4573589" cy="5238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400" b="1" dirty="0">
                <a:latin typeface="Calibri" panose="020F0502020204030204" pitchFamily="34" charset="0"/>
              </a:rPr>
              <a:t>Representing about 265,000 50-dimensional Data Items with the ‘Circle Segments’ Technique</a:t>
            </a:r>
          </a:p>
        </p:txBody>
      </p:sp>
    </p:spTree>
    <p:extLst>
      <p:ext uri="{BB962C8B-B14F-4D97-AF65-F5344CB8AC3E}">
        <p14:creationId xmlns:p14="http://schemas.microsoft.com/office/powerpoint/2010/main" val="2933258661"/>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35849"/>
                                        </p:tgtEl>
                                        <p:attrNameLst>
                                          <p:attrName>style.visibility</p:attrName>
                                        </p:attrNameLst>
                                      </p:cBhvr>
                                      <p:to>
                                        <p:strVal val="visible"/>
                                      </p:to>
                                    </p:set>
                                    <p:anim calcmode="lin" valueType="num">
                                      <p:cBhvr>
                                        <p:cTn id="7" dur="500" fill="hold"/>
                                        <p:tgtEl>
                                          <p:spTgt spid="35849"/>
                                        </p:tgtEl>
                                        <p:attrNameLst>
                                          <p:attrName>ppt_w</p:attrName>
                                        </p:attrNameLst>
                                      </p:cBhvr>
                                      <p:tavLst>
                                        <p:tav tm="0">
                                          <p:val>
                                            <p:fltVal val="0"/>
                                          </p:val>
                                        </p:tav>
                                        <p:tav tm="100000">
                                          <p:val>
                                            <p:strVal val="#ppt_w"/>
                                          </p:val>
                                        </p:tav>
                                      </p:tavLst>
                                    </p:anim>
                                    <p:anim calcmode="lin" valueType="num">
                                      <p:cBhvr>
                                        <p:cTn id="8" dur="500" fill="hold"/>
                                        <p:tgtEl>
                                          <p:spTgt spid="35849"/>
                                        </p:tgtEl>
                                        <p:attrNameLst>
                                          <p:attrName>ppt_h</p:attrName>
                                        </p:attrNameLst>
                                      </p:cBhvr>
                                      <p:tavLst>
                                        <p:tav tm="0">
                                          <p:val>
                                            <p:fltVal val="0"/>
                                          </p:val>
                                        </p:tav>
                                        <p:tav tm="100000">
                                          <p:val>
                                            <p:strVal val="#ppt_h"/>
                                          </p:val>
                                        </p:tav>
                                      </p:tavLst>
                                    </p:anim>
                                    <p:animEffect transition="in" filter="fade">
                                      <p:cBhvr>
                                        <p:cTn id="9" dur="500"/>
                                        <p:tgtEl>
                                          <p:spTgt spid="3584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normAutofit/>
          </a:bodyPr>
          <a:lstStyle/>
          <a:p>
            <a:pPr eaLnBrk="1" hangingPunct="1"/>
            <a:r>
              <a:rPr lang="en-US" altLang="en-US" dirty="0"/>
              <a:t>Geometric Projection Visualization Techniques</a:t>
            </a:r>
          </a:p>
        </p:txBody>
      </p:sp>
      <p:sp>
        <p:nvSpPr>
          <p:cNvPr id="36868" name="Rectangle 3"/>
          <p:cNvSpPr>
            <a:spLocks noGrp="1" noChangeArrowheads="1"/>
          </p:cNvSpPr>
          <p:nvPr>
            <p:ph type="body" idx="1"/>
          </p:nvPr>
        </p:nvSpPr>
        <p:spPr>
          <a:xfrm>
            <a:off x="600075" y="1219200"/>
            <a:ext cx="10934700" cy="5334000"/>
          </a:xfrm>
        </p:spPr>
        <p:txBody>
          <a:bodyPr/>
          <a:lstStyle/>
          <a:p>
            <a:pPr eaLnBrk="1" hangingPunct="1">
              <a:lnSpc>
                <a:spcPct val="110000"/>
              </a:lnSpc>
            </a:pPr>
            <a:r>
              <a:rPr lang="de-DE" altLang="en-US" sz="2400" dirty="0"/>
              <a:t>Visualization of geometric transformations and projections of the data</a:t>
            </a:r>
          </a:p>
          <a:p>
            <a:pPr eaLnBrk="1" hangingPunct="1">
              <a:lnSpc>
                <a:spcPct val="110000"/>
              </a:lnSpc>
            </a:pPr>
            <a:r>
              <a:rPr lang="de-DE" altLang="en-US" sz="2400" dirty="0"/>
              <a:t>Methods</a:t>
            </a:r>
          </a:p>
          <a:p>
            <a:pPr lvl="1" eaLnBrk="1" hangingPunct="1">
              <a:lnSpc>
                <a:spcPct val="110000"/>
              </a:lnSpc>
            </a:pPr>
            <a:r>
              <a:rPr lang="de-DE" altLang="en-US" sz="2400" dirty="0"/>
              <a:t>Direct visualization</a:t>
            </a:r>
          </a:p>
          <a:p>
            <a:pPr lvl="1" eaLnBrk="1" hangingPunct="1">
              <a:lnSpc>
                <a:spcPct val="110000"/>
              </a:lnSpc>
            </a:pPr>
            <a:r>
              <a:rPr lang="de-DE" altLang="en-US" sz="2400" dirty="0"/>
              <a:t>Scatterplot and scatterplot matrices</a:t>
            </a:r>
          </a:p>
          <a:p>
            <a:pPr lvl="1" eaLnBrk="1" hangingPunct="1">
              <a:lnSpc>
                <a:spcPct val="110000"/>
              </a:lnSpc>
            </a:pPr>
            <a:r>
              <a:rPr lang="de-DE" altLang="en-US" sz="2400" dirty="0"/>
              <a:t>Landscapes</a:t>
            </a:r>
          </a:p>
          <a:p>
            <a:pPr lvl="1" eaLnBrk="1" hangingPunct="1">
              <a:lnSpc>
                <a:spcPct val="110000"/>
              </a:lnSpc>
            </a:pPr>
            <a:r>
              <a:rPr lang="de-DE" altLang="en-US" sz="2400" dirty="0"/>
              <a:t>Projection pursuit technique: Help users find meaningful projections of multidimensional data</a:t>
            </a:r>
          </a:p>
          <a:p>
            <a:pPr lvl="1" eaLnBrk="1" hangingPunct="1">
              <a:lnSpc>
                <a:spcPct val="110000"/>
              </a:lnSpc>
            </a:pPr>
            <a:r>
              <a:rPr lang="de-DE" altLang="en-US" sz="2400" dirty="0"/>
              <a:t>Prosection views</a:t>
            </a:r>
          </a:p>
          <a:p>
            <a:pPr lvl="1" eaLnBrk="1" hangingPunct="1">
              <a:lnSpc>
                <a:spcPct val="110000"/>
              </a:lnSpc>
            </a:pPr>
            <a:r>
              <a:rPr lang="de-DE" altLang="en-US" sz="2400" dirty="0"/>
              <a:t>Hyperslice</a:t>
            </a:r>
          </a:p>
          <a:p>
            <a:pPr lvl="1" eaLnBrk="1" hangingPunct="1">
              <a:lnSpc>
                <a:spcPct val="110000"/>
              </a:lnSpc>
            </a:pPr>
            <a:r>
              <a:rPr lang="de-DE" altLang="en-US" sz="2400" dirty="0"/>
              <a:t>Parallel coordinates</a:t>
            </a:r>
            <a:endParaRPr lang="en-US" altLang="en-US" sz="2400" dirty="0"/>
          </a:p>
        </p:txBody>
      </p:sp>
    </p:spTree>
    <p:extLst>
      <p:ext uri="{BB962C8B-B14F-4D97-AF65-F5344CB8AC3E}">
        <p14:creationId xmlns:p14="http://schemas.microsoft.com/office/powerpoint/2010/main" val="3665455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3"/>
          <p:cNvSpPr>
            <a:spLocks noGrp="1"/>
          </p:cNvSpPr>
          <p:nvPr>
            <p:ph type="ftr" sz="quarter" idx="4294967295"/>
          </p:nvPr>
        </p:nvSpPr>
        <p:spPr bwMode="auto">
          <a:xfrm>
            <a:off x="4648200" y="6477000"/>
            <a:ext cx="2895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200"/>
              <a:t>Data Mining: Concepts and Techniques</a:t>
            </a:r>
          </a:p>
        </p:txBody>
      </p:sp>
      <p:sp>
        <p:nvSpPr>
          <p:cNvPr id="37892" name="Rectangle 2"/>
          <p:cNvSpPr>
            <a:spLocks noGrp="1" noChangeArrowheads="1"/>
          </p:cNvSpPr>
          <p:nvPr>
            <p:ph type="title"/>
          </p:nvPr>
        </p:nvSpPr>
        <p:spPr/>
        <p:txBody>
          <a:bodyPr/>
          <a:lstStyle/>
          <a:p>
            <a:pPr eaLnBrk="1" hangingPunct="1"/>
            <a:r>
              <a:rPr lang="en-US" altLang="en-US" smtClean="0"/>
              <a:t>Direct Data Visualization</a:t>
            </a:r>
          </a:p>
        </p:txBody>
      </p:sp>
      <p:pic>
        <p:nvPicPr>
          <p:cNvPr id="37893" name="Picture 3" descr="fig1-6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219200"/>
            <a:ext cx="73152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Text Box 4"/>
          <p:cNvSpPr txBox="1">
            <a:spLocks noChangeArrowheads="1"/>
          </p:cNvSpPr>
          <p:nvPr/>
        </p:nvSpPr>
        <p:spPr bwMode="auto">
          <a:xfrm rot="5400000">
            <a:off x="-331788" y="3630613"/>
            <a:ext cx="5083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2400">
                <a:latin typeface="Times New Roman" panose="02020603050405020304" pitchFamily="18" charset="0"/>
              </a:rPr>
              <a:t>Ribbons with Twists Based on Vorticity</a:t>
            </a:r>
          </a:p>
        </p:txBody>
      </p:sp>
    </p:spTree>
    <p:extLst>
      <p:ext uri="{BB962C8B-B14F-4D97-AF65-F5344CB8AC3E}">
        <p14:creationId xmlns:p14="http://schemas.microsoft.com/office/powerpoint/2010/main" val="177571260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1676400" y="228600"/>
            <a:ext cx="8763000" cy="800100"/>
          </a:xfrm>
        </p:spPr>
        <p:txBody>
          <a:bodyPr>
            <a:noAutofit/>
          </a:bodyPr>
          <a:lstStyle/>
          <a:p>
            <a:pPr eaLnBrk="1" hangingPunct="1"/>
            <a:r>
              <a:rPr lang="de-DE" altLang="en-US" dirty="0"/>
              <a:t>Scatterplot Matrices</a:t>
            </a:r>
            <a:endParaRPr lang="en-US" altLang="en-US" dirty="0"/>
          </a:p>
        </p:txBody>
      </p:sp>
      <p:sp>
        <p:nvSpPr>
          <p:cNvPr id="38916" name="Rectangle 3"/>
          <p:cNvSpPr>
            <a:spLocks noGrp="1" noChangeArrowheads="1"/>
          </p:cNvSpPr>
          <p:nvPr>
            <p:ph type="body" idx="1"/>
          </p:nvPr>
        </p:nvSpPr>
        <p:spPr>
          <a:xfrm>
            <a:off x="7353300" y="2589211"/>
            <a:ext cx="3476625" cy="2058989"/>
          </a:xfrm>
        </p:spPr>
        <p:txBody>
          <a:bodyPr/>
          <a:lstStyle/>
          <a:p>
            <a:pPr>
              <a:lnSpc>
                <a:spcPct val="80000"/>
              </a:lnSpc>
            </a:pPr>
            <a:r>
              <a:rPr lang="en-US" altLang="en-US" sz="2400" dirty="0"/>
              <a:t>Matrix </a:t>
            </a:r>
            <a:r>
              <a:rPr lang="de-DE" altLang="en-US" sz="2400" dirty="0"/>
              <a:t>of scatterplots (x-y-diagrams) of the k-dim. data [total of (</a:t>
            </a:r>
            <a:r>
              <a:rPr lang="de-DE" altLang="en-US" sz="2400" dirty="0" smtClean="0"/>
              <a:t>k</a:t>
            </a:r>
            <a:r>
              <a:rPr lang="de-DE" altLang="en-US" sz="2400" baseline="30000" dirty="0" smtClean="0"/>
              <a:t>2</a:t>
            </a:r>
            <a:r>
              <a:rPr lang="de-DE" altLang="en-US" sz="2400" dirty="0" smtClean="0"/>
              <a:t>/2 ─ k</a:t>
            </a:r>
            <a:r>
              <a:rPr lang="de-DE" altLang="en-US" sz="2400" dirty="0"/>
              <a:t>) scatterplots]</a:t>
            </a:r>
            <a:endParaRPr lang="en-US" altLang="en-US" sz="2400" dirty="0"/>
          </a:p>
        </p:txBody>
      </p:sp>
      <p:pic>
        <p:nvPicPr>
          <p:cNvPr id="38917" name="Picture 4" descr="scat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614" y="1246187"/>
            <a:ext cx="5410200" cy="528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 Box 5"/>
          <p:cNvSpPr txBox="1">
            <a:spLocks noChangeArrowheads="1"/>
          </p:cNvSpPr>
          <p:nvPr/>
        </p:nvSpPr>
        <p:spPr bwMode="auto">
          <a:xfrm rot="-5400000">
            <a:off x="-326231" y="3459956"/>
            <a:ext cx="3155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50000"/>
              </a:spcBef>
              <a:buClrTx/>
              <a:buSzTx/>
              <a:buFontTx/>
              <a:buNone/>
            </a:pPr>
            <a:r>
              <a:rPr lang="de-DE" altLang="en-US" sz="800">
                <a:solidFill>
                  <a:schemeClr val="accent1"/>
                </a:solidFill>
                <a:latin typeface="Arial" panose="020B0604020202020204" pitchFamily="34" charset="0"/>
              </a:rPr>
              <a:t>Used by</a:t>
            </a:r>
            <a:r>
              <a:rPr lang="de-DE" altLang="en-US" sz="800" u="sng">
                <a:solidFill>
                  <a:schemeClr val="accent1"/>
                </a:solidFill>
                <a:latin typeface="Arial" panose="020B0604020202020204" pitchFamily="34" charset="0"/>
              </a:rPr>
              <a:t> </a:t>
            </a:r>
            <a:r>
              <a:rPr lang="de-DE" altLang="en-US" sz="800">
                <a:solidFill>
                  <a:schemeClr val="accent1"/>
                </a:solidFill>
                <a:latin typeface="Arial" panose="020B0604020202020204" pitchFamily="34" charset="0"/>
              </a:rPr>
              <a:t>ermission of M. Ward, Worcester Polytechnic</a:t>
            </a:r>
            <a:r>
              <a:rPr lang="de-DE" altLang="en-US" sz="1200">
                <a:solidFill>
                  <a:schemeClr val="accent1"/>
                </a:solidFill>
                <a:latin typeface="Arial" panose="020B0604020202020204" pitchFamily="34" charset="0"/>
              </a:rPr>
              <a:t> </a:t>
            </a:r>
            <a:r>
              <a:rPr lang="de-DE" altLang="en-US" sz="800">
                <a:solidFill>
                  <a:schemeClr val="accent1"/>
                </a:solidFill>
                <a:latin typeface="Arial" panose="020B0604020202020204" pitchFamily="34" charset="0"/>
              </a:rPr>
              <a:t>Institute</a:t>
            </a:r>
          </a:p>
        </p:txBody>
      </p:sp>
    </p:spTree>
    <p:extLst>
      <p:ext uri="{BB962C8B-B14F-4D97-AF65-F5344CB8AC3E}">
        <p14:creationId xmlns:p14="http://schemas.microsoft.com/office/powerpoint/2010/main" val="2975484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ext Box 3"/>
          <p:cNvSpPr txBox="1">
            <a:spLocks noChangeArrowheads="1"/>
          </p:cNvSpPr>
          <p:nvPr/>
        </p:nvSpPr>
        <p:spPr bwMode="auto">
          <a:xfrm>
            <a:off x="957263" y="6198543"/>
            <a:ext cx="6205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50000"/>
              </a:spcBef>
              <a:buClrTx/>
              <a:buSzTx/>
              <a:buFontTx/>
              <a:buNone/>
            </a:pPr>
            <a:r>
              <a:rPr lang="de-DE" altLang="en-US" sz="2400" dirty="0">
                <a:latin typeface="+mn-lt"/>
              </a:rPr>
              <a:t>news </a:t>
            </a:r>
            <a:r>
              <a:rPr lang="de-DE" altLang="en-US" sz="2400" dirty="0" smtClean="0">
                <a:latin typeface="+mn-lt"/>
              </a:rPr>
              <a:t>articles visualized as a </a:t>
            </a:r>
            <a:r>
              <a:rPr lang="de-DE" altLang="en-US" sz="2400" dirty="0">
                <a:latin typeface="+mn-lt"/>
              </a:rPr>
              <a:t>landscape</a:t>
            </a:r>
          </a:p>
        </p:txBody>
      </p:sp>
      <p:pic>
        <p:nvPicPr>
          <p:cNvPr id="39941" name="Picture 4" descr="Landsca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3" y="1288626"/>
            <a:ext cx="6397662" cy="4909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Text Box 5"/>
          <p:cNvSpPr txBox="1">
            <a:spLocks noChangeArrowheads="1"/>
          </p:cNvSpPr>
          <p:nvPr/>
        </p:nvSpPr>
        <p:spPr bwMode="auto">
          <a:xfrm rot="-5400000">
            <a:off x="-1177925" y="3373437"/>
            <a:ext cx="37211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50000"/>
              </a:spcBef>
              <a:buClrTx/>
              <a:buSzTx/>
              <a:buFontTx/>
              <a:buNone/>
            </a:pPr>
            <a:r>
              <a:rPr lang="de-DE" altLang="en-US" sz="1000" dirty="0">
                <a:solidFill>
                  <a:schemeClr val="accent1"/>
                </a:solidFill>
                <a:latin typeface="Arial" panose="020B0604020202020204" pitchFamily="34" charset="0"/>
              </a:rPr>
              <a:t>Used by permission of B. Wright, Visible Decisions Inc.</a:t>
            </a:r>
          </a:p>
        </p:txBody>
      </p:sp>
      <p:sp>
        <p:nvSpPr>
          <p:cNvPr id="39943" name="Rectangle 6"/>
          <p:cNvSpPr>
            <a:spLocks noGrp="1" noChangeArrowheads="1"/>
          </p:cNvSpPr>
          <p:nvPr>
            <p:ph type="title"/>
          </p:nvPr>
        </p:nvSpPr>
        <p:spPr/>
        <p:txBody>
          <a:bodyPr/>
          <a:lstStyle/>
          <a:p>
            <a:pPr eaLnBrk="1" hangingPunct="1"/>
            <a:r>
              <a:rPr lang="de-DE" altLang="en-US" dirty="0" smtClean="0"/>
              <a:t>Landscapes</a:t>
            </a:r>
            <a:endParaRPr lang="en-US" altLang="en-US" sz="4800" dirty="0"/>
          </a:p>
        </p:txBody>
      </p:sp>
      <p:sp>
        <p:nvSpPr>
          <p:cNvPr id="39944" name="Rectangle 7"/>
          <p:cNvSpPr>
            <a:spLocks noGrp="1" noChangeArrowheads="1"/>
          </p:cNvSpPr>
          <p:nvPr>
            <p:ph type="body" idx="1"/>
          </p:nvPr>
        </p:nvSpPr>
        <p:spPr>
          <a:xfrm>
            <a:off x="7286625" y="1711324"/>
            <a:ext cx="4157662" cy="3829050"/>
          </a:xfrm>
        </p:spPr>
        <p:txBody>
          <a:bodyPr/>
          <a:lstStyle/>
          <a:p>
            <a:pPr eaLnBrk="1" hangingPunct="1"/>
            <a:r>
              <a:rPr lang="de-DE" altLang="en-US" sz="2400" dirty="0"/>
              <a:t>Visualization of the data as perspective landscape</a:t>
            </a:r>
            <a:endParaRPr lang="de-DE" altLang="en-US" sz="2400" b="1" dirty="0"/>
          </a:p>
          <a:p>
            <a:pPr eaLnBrk="1" hangingPunct="1"/>
            <a:endParaRPr lang="de-DE" altLang="en-US" sz="2400" dirty="0" smtClean="0"/>
          </a:p>
          <a:p>
            <a:pPr eaLnBrk="1" hangingPunct="1"/>
            <a:r>
              <a:rPr lang="de-DE" altLang="en-US" sz="2400" dirty="0" smtClean="0"/>
              <a:t>The </a:t>
            </a:r>
            <a:r>
              <a:rPr lang="de-DE" altLang="en-US" sz="2400" dirty="0"/>
              <a:t>data needs to be transformed into a (possibly artificial) 2D spatial representation which preserves the characteristics of the data </a:t>
            </a:r>
            <a:endParaRPr lang="en-US" altLang="en-US" sz="2400" dirty="0"/>
          </a:p>
        </p:txBody>
      </p:sp>
    </p:spTree>
    <p:extLst>
      <p:ext uri="{BB962C8B-B14F-4D97-AF65-F5344CB8AC3E}">
        <p14:creationId xmlns:p14="http://schemas.microsoft.com/office/powerpoint/2010/main" val="865814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452282" y="304800"/>
            <a:ext cx="9269506" cy="685800"/>
          </a:xfrm>
          <a:noFill/>
        </p:spPr>
        <p:txBody>
          <a:bodyPr vert="horz" lIns="92075" tIns="46038" rIns="92075" bIns="46038" rtlCol="0" anchor="ctr">
            <a:normAutofit/>
          </a:bodyPr>
          <a:lstStyle/>
          <a:p>
            <a:r>
              <a:rPr lang="en-US" altLang="en-US" dirty="0" smtClean="0"/>
              <a:t>Types </a:t>
            </a:r>
            <a:r>
              <a:rPr lang="en-US" altLang="en-US" dirty="0"/>
              <a:t>of Data </a:t>
            </a:r>
            <a:r>
              <a:rPr lang="en-US" altLang="en-US" dirty="0" smtClean="0"/>
              <a:t>Sets: (1) Record Data</a:t>
            </a:r>
          </a:p>
        </p:txBody>
      </p:sp>
      <p:sp>
        <p:nvSpPr>
          <p:cNvPr id="17412" name="Rectangle 3"/>
          <p:cNvSpPr>
            <a:spLocks noGrp="1" noChangeArrowheads="1"/>
          </p:cNvSpPr>
          <p:nvPr>
            <p:ph type="body" idx="1"/>
          </p:nvPr>
        </p:nvSpPr>
        <p:spPr>
          <a:xfrm>
            <a:off x="656664" y="1168214"/>
            <a:ext cx="10954871" cy="5365377"/>
          </a:xfrm>
          <a:noFill/>
        </p:spPr>
        <p:txBody>
          <a:bodyPr vert="horz" lIns="92075" tIns="46038" rIns="92075" bIns="46038" rtlCol="0">
            <a:noAutofit/>
          </a:bodyPr>
          <a:lstStyle/>
          <a:p>
            <a:pPr marL="523881" indent="-342900">
              <a:spcBef>
                <a:spcPts val="0"/>
              </a:spcBef>
            </a:pPr>
            <a:r>
              <a:rPr lang="en-US" altLang="en-US" sz="2400" dirty="0" smtClean="0">
                <a:cs typeface="Times New Roman" panose="02020603050405020304" pitchFamily="18" charset="0"/>
              </a:rPr>
              <a:t>Relational records</a:t>
            </a:r>
          </a:p>
          <a:p>
            <a:pPr marL="800100" lvl="1" indent="-342900">
              <a:spcBef>
                <a:spcPts val="0"/>
              </a:spcBef>
            </a:pPr>
            <a:r>
              <a:rPr lang="en-US" altLang="en-US" sz="2400" dirty="0" smtClean="0">
                <a:cs typeface="Times New Roman" panose="02020603050405020304" pitchFamily="18" charset="0"/>
              </a:rPr>
              <a:t>Relational tables, highly structured</a:t>
            </a:r>
          </a:p>
          <a:p>
            <a:pPr marL="523881" indent="-342900">
              <a:spcBef>
                <a:spcPts val="0"/>
              </a:spcBef>
            </a:pPr>
            <a:r>
              <a:rPr lang="en-US" altLang="en-US" sz="2400" dirty="0" smtClean="0">
                <a:cs typeface="Times New Roman" panose="02020603050405020304" pitchFamily="18" charset="0"/>
              </a:rPr>
              <a:t>Data </a:t>
            </a:r>
            <a:r>
              <a:rPr lang="en-US" altLang="en-US" sz="2400" dirty="0">
                <a:cs typeface="Times New Roman" panose="02020603050405020304" pitchFamily="18" charset="0"/>
              </a:rPr>
              <a:t>matrix, e.g., numerical matrix, crosstabs</a:t>
            </a:r>
          </a:p>
          <a:p>
            <a:pPr marL="523881" indent="-342900">
              <a:spcBef>
                <a:spcPts val="0"/>
              </a:spcBef>
            </a:pPr>
            <a:endParaRPr lang="en-US" altLang="en-US" sz="2400" dirty="0" smtClean="0">
              <a:cs typeface="Times New Roman" panose="02020603050405020304" pitchFamily="18" charset="0"/>
            </a:endParaRPr>
          </a:p>
          <a:p>
            <a:pPr marL="523881" indent="-342900">
              <a:spcBef>
                <a:spcPts val="0"/>
              </a:spcBef>
            </a:pPr>
            <a:endParaRPr lang="en-US" altLang="en-US" sz="2400" dirty="0" smtClean="0">
              <a:cs typeface="Times New Roman" panose="02020603050405020304" pitchFamily="18" charset="0"/>
            </a:endParaRPr>
          </a:p>
          <a:p>
            <a:pPr marL="180981" indent="0">
              <a:spcBef>
                <a:spcPts val="0"/>
              </a:spcBef>
              <a:buNone/>
            </a:pPr>
            <a:endParaRPr lang="en-US" altLang="en-US" sz="2400" dirty="0" smtClean="0">
              <a:cs typeface="Times New Roman" panose="02020603050405020304" pitchFamily="18" charset="0"/>
            </a:endParaRPr>
          </a:p>
          <a:p>
            <a:pPr marL="523881" indent="-342900">
              <a:spcBef>
                <a:spcPts val="0"/>
              </a:spcBef>
            </a:pPr>
            <a:endParaRPr lang="en-US" altLang="en-US" sz="2400" dirty="0" smtClean="0">
              <a:cs typeface="Times New Roman" panose="02020603050405020304" pitchFamily="18" charset="0"/>
            </a:endParaRPr>
          </a:p>
          <a:p>
            <a:pPr marL="523881" indent="-342900">
              <a:spcBef>
                <a:spcPts val="0"/>
              </a:spcBef>
            </a:pPr>
            <a:endParaRPr lang="en-US" altLang="en-US" sz="2400" dirty="0" smtClean="0">
              <a:cs typeface="Times New Roman" panose="02020603050405020304" pitchFamily="18" charset="0"/>
            </a:endParaRPr>
          </a:p>
          <a:p>
            <a:pPr marL="523881" indent="-342900">
              <a:spcBef>
                <a:spcPts val="0"/>
              </a:spcBef>
            </a:pPr>
            <a:r>
              <a:rPr lang="en-US" altLang="en-US" sz="2400" dirty="0" smtClean="0">
                <a:cs typeface="Times New Roman" panose="02020603050405020304" pitchFamily="18" charset="0"/>
              </a:rPr>
              <a:t>Transaction data</a:t>
            </a: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180981" indent="0">
              <a:spcBef>
                <a:spcPts val="0"/>
              </a:spcBef>
              <a:buNone/>
            </a:pPr>
            <a:endParaRPr lang="en-US" altLang="en-US" sz="2400" dirty="0" smtClean="0">
              <a:cs typeface="Times New Roman" panose="02020603050405020304" pitchFamily="18" charset="0"/>
            </a:endParaRPr>
          </a:p>
          <a:p>
            <a:pPr marL="523881" indent="-342900">
              <a:spcBef>
                <a:spcPts val="0"/>
              </a:spcBef>
            </a:pPr>
            <a:endParaRPr lang="en-US" altLang="en-US" sz="2400" dirty="0" smtClean="0">
              <a:cs typeface="Times New Roman" panose="02020603050405020304" pitchFamily="18" charset="0"/>
            </a:endParaRPr>
          </a:p>
          <a:p>
            <a:pPr marL="523881" indent="-342900">
              <a:spcBef>
                <a:spcPts val="0"/>
              </a:spcBef>
            </a:pPr>
            <a:r>
              <a:rPr lang="en-US" altLang="en-US" sz="2400" dirty="0" smtClean="0">
                <a:cs typeface="Times New Roman" panose="02020603050405020304" pitchFamily="18" charset="0"/>
              </a:rPr>
              <a:t>Document </a:t>
            </a:r>
            <a:r>
              <a:rPr lang="en-US" altLang="en-US" sz="2400" dirty="0">
                <a:cs typeface="Times New Roman" panose="02020603050405020304" pitchFamily="18" charset="0"/>
              </a:rPr>
              <a:t>data: </a:t>
            </a:r>
            <a:r>
              <a:rPr lang="en-US" altLang="en-US" sz="2400" dirty="0" smtClean="0">
                <a:cs typeface="Times New Roman" panose="02020603050405020304" pitchFamily="18" charset="0"/>
              </a:rPr>
              <a:t>Term-frequency vector (matrix) of </a:t>
            </a:r>
            <a:r>
              <a:rPr lang="en-US" altLang="en-US" sz="2400" dirty="0">
                <a:cs typeface="Times New Roman" panose="02020603050405020304" pitchFamily="18" charset="0"/>
              </a:rPr>
              <a:t>text </a:t>
            </a:r>
            <a:r>
              <a:rPr lang="en-US" altLang="en-US" sz="2400" dirty="0" smtClean="0">
                <a:cs typeface="Times New Roman" panose="02020603050405020304" pitchFamily="18" charset="0"/>
              </a:rPr>
              <a:t>documents</a:t>
            </a:r>
            <a:endParaRPr lang="en-US" altLang="en-US" sz="2400" dirty="0">
              <a:cs typeface="Times New Roman" panose="02020603050405020304" pitchFamily="18" charset="0"/>
            </a:endParaRPr>
          </a:p>
          <a:p>
            <a:pPr marL="523881" indent="-342900">
              <a:spcBef>
                <a:spcPts val="0"/>
              </a:spcBef>
            </a:pPr>
            <a:endParaRPr lang="en-US" altLang="en-US" sz="2400" dirty="0"/>
          </a:p>
        </p:txBody>
      </p:sp>
      <p:graphicFrame>
        <p:nvGraphicFramePr>
          <p:cNvPr id="4" name="Object 4"/>
          <p:cNvGraphicFramePr>
            <a:graphicFrameLocks noChangeAspect="1"/>
          </p:cNvGraphicFramePr>
          <p:nvPr>
            <p:extLst>
              <p:ext uri="{D42A27DB-BD31-4B8C-83A1-F6EECF244321}">
                <p14:modId xmlns:p14="http://schemas.microsoft.com/office/powerpoint/2010/main" val="3570833099"/>
              </p:ext>
            </p:extLst>
          </p:nvPr>
        </p:nvGraphicFramePr>
        <p:xfrm>
          <a:off x="5354451" y="4081502"/>
          <a:ext cx="4117788" cy="1826610"/>
        </p:xfrm>
        <a:graphic>
          <a:graphicData uri="http://schemas.openxmlformats.org/presentationml/2006/ole">
            <mc:AlternateContent xmlns:mc="http://schemas.openxmlformats.org/markup-compatibility/2006">
              <mc:Choice xmlns:v="urn:schemas-microsoft-com:vml" Requires="v">
                <p:oleObj spid="_x0000_s34933" name="Visio" r:id="rId4" imgW="5925718" imgH="2693902" progId="Visio.Drawing.6">
                  <p:embed/>
                </p:oleObj>
              </mc:Choice>
              <mc:Fallback>
                <p:oleObj name="Visio" r:id="rId4" imgW="5925718" imgH="2693902"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4451" y="4081502"/>
                        <a:ext cx="4117788" cy="1826610"/>
                      </a:xfrm>
                      <a:prstGeom prst="rect">
                        <a:avLst/>
                      </a:prstGeom>
                      <a:noFill/>
                      <a:ln>
                        <a:noFill/>
                      </a:ln>
                      <a:effectLst/>
                      <a:extLst/>
                    </p:spPr>
                  </p:pic>
                </p:oleObj>
              </mc:Fallback>
            </mc:AlternateContent>
          </a:graphicData>
        </a:graphic>
      </p:graphicFrame>
      <p:graphicFrame>
        <p:nvGraphicFramePr>
          <p:cNvPr id="5" name="Object 6"/>
          <p:cNvGraphicFramePr>
            <a:graphicFrameLocks noChangeAspect="1"/>
          </p:cNvGraphicFramePr>
          <p:nvPr>
            <p:extLst>
              <p:ext uri="{D42A27DB-BD31-4B8C-83A1-F6EECF244321}">
                <p14:modId xmlns:p14="http://schemas.microsoft.com/office/powerpoint/2010/main" val="3685358002"/>
              </p:ext>
            </p:extLst>
          </p:nvPr>
        </p:nvGraphicFramePr>
        <p:xfrm>
          <a:off x="1524000" y="4502116"/>
          <a:ext cx="2881406" cy="1506516"/>
        </p:xfrm>
        <a:graphic>
          <a:graphicData uri="http://schemas.openxmlformats.org/presentationml/2006/ole">
            <mc:AlternateContent xmlns:mc="http://schemas.openxmlformats.org/markup-compatibility/2006">
              <mc:Choice xmlns:v="urn:schemas-microsoft-com:vml" Requires="v">
                <p:oleObj spid="_x0000_s34934" name="Document" r:id="rId6" imgW="3823716" imgH="1999488" progId="Word.Document.8">
                  <p:embed/>
                </p:oleObj>
              </mc:Choice>
              <mc:Fallback>
                <p:oleObj name="Document" r:id="rId6" imgW="3823716" imgH="1999488" progId="Word.Documen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4502116"/>
                        <a:ext cx="2881406" cy="1506516"/>
                      </a:xfrm>
                      <a:prstGeom prst="rect">
                        <a:avLst/>
                      </a:prstGeom>
                      <a:noFill/>
                      <a:ln>
                        <a:noFill/>
                      </a:ln>
                      <a:effectLst/>
                      <a:extLst/>
                    </p:spPr>
                  </p:pic>
                </p:oleObj>
              </mc:Fallback>
            </mc:AlternateContent>
          </a:graphicData>
        </a:graphic>
      </p:graphicFrame>
      <p:pic>
        <p:nvPicPr>
          <p:cNvPr id="34818" name="Picture 2" descr="http://2.bp.blogspot.com/-HXyE2OrQHKo/Utp0EdlSh7I/AAAAAAAAAK8/fEOu1tXGZEQ/s1600/hvbugogvpujij%5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1083" y="1168214"/>
            <a:ext cx="4280133" cy="2850535"/>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descr="http://www.ibm.com/support/knowledgecenter/SS4JCV_7.5.5/com.businessobjects.integration.eclipse.designer.doc/html/images/xtab5.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50253" y="2289977"/>
            <a:ext cx="4284382" cy="179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285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4"/>
          <p:cNvSpPr>
            <a:spLocks noGrp="1" noChangeArrowheads="1"/>
          </p:cNvSpPr>
          <p:nvPr>
            <p:ph type="title"/>
          </p:nvPr>
        </p:nvSpPr>
        <p:spPr/>
        <p:txBody>
          <a:bodyPr/>
          <a:lstStyle/>
          <a:p>
            <a:pPr eaLnBrk="1" hangingPunct="1"/>
            <a:r>
              <a:rPr lang="de-DE" altLang="en-US" smtClean="0"/>
              <a:t>Parallel Coordinates</a:t>
            </a:r>
            <a:endParaRPr lang="en-US" altLang="en-US" sz="4000"/>
          </a:p>
        </p:txBody>
      </p:sp>
      <p:sp>
        <p:nvSpPr>
          <p:cNvPr id="40965" name="Rectangle 5"/>
          <p:cNvSpPr>
            <a:spLocks noGrp="1" noChangeArrowheads="1"/>
          </p:cNvSpPr>
          <p:nvPr>
            <p:ph type="body" idx="1"/>
          </p:nvPr>
        </p:nvSpPr>
        <p:spPr>
          <a:xfrm>
            <a:off x="540041" y="1390649"/>
            <a:ext cx="5495925" cy="4743451"/>
          </a:xfrm>
        </p:spPr>
        <p:txBody>
          <a:bodyPr/>
          <a:lstStyle/>
          <a:p>
            <a:pPr eaLnBrk="1" hangingPunct="1">
              <a:spcAft>
                <a:spcPts val="600"/>
              </a:spcAft>
            </a:pPr>
            <a:r>
              <a:rPr lang="de-DE" altLang="en-US" sz="2400" dirty="0"/>
              <a:t>n equidistant axes which are parallel to one of the screen axes and correspond to the attributes </a:t>
            </a:r>
          </a:p>
          <a:p>
            <a:pPr eaLnBrk="1" hangingPunct="1">
              <a:spcAft>
                <a:spcPts val="600"/>
              </a:spcAft>
            </a:pPr>
            <a:r>
              <a:rPr lang="de-DE" altLang="en-US" sz="2400" dirty="0"/>
              <a:t>The axes are scaled to the [minimum, maximum]: range of the corresponding attribute</a:t>
            </a:r>
          </a:p>
          <a:p>
            <a:pPr eaLnBrk="1" hangingPunct="1">
              <a:spcAft>
                <a:spcPts val="600"/>
              </a:spcAft>
            </a:pPr>
            <a:r>
              <a:rPr lang="de-DE" altLang="en-US" sz="2400" dirty="0"/>
              <a:t>Every data item corresponds to a polygonal line which intersects each of the axes at the point which corresponds to the value for the attribute</a:t>
            </a:r>
            <a:endParaRPr lang="en-US" altLang="en-US" sz="2400" dirty="0"/>
          </a:p>
        </p:txBody>
      </p:sp>
      <p:pic>
        <p:nvPicPr>
          <p:cNvPr id="93186" name="Picture 2" descr="Parallel coordin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966" y="1142999"/>
            <a:ext cx="5463022" cy="5463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765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2" descr="ParCoord_KapII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762" y="1163637"/>
            <a:ext cx="8372475" cy="553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Rectangle 3"/>
          <p:cNvSpPr>
            <a:spLocks noGrp="1" noChangeArrowheads="1"/>
          </p:cNvSpPr>
          <p:nvPr>
            <p:ph type="title" idx="4294967295"/>
          </p:nvPr>
        </p:nvSpPr>
        <p:spPr>
          <a:xfrm>
            <a:off x="1524000" y="381000"/>
            <a:ext cx="9144000" cy="609600"/>
          </a:xfrm>
        </p:spPr>
        <p:txBody>
          <a:bodyPr>
            <a:noAutofit/>
          </a:bodyPr>
          <a:lstStyle/>
          <a:p>
            <a:pPr eaLnBrk="1" hangingPunct="1"/>
            <a:r>
              <a:rPr lang="en-US" altLang="en-US" dirty="0" smtClean="0"/>
              <a:t>Parallel Coordinates of a Data Set</a:t>
            </a:r>
          </a:p>
        </p:txBody>
      </p:sp>
    </p:spTree>
    <p:extLst>
      <p:ext uri="{BB962C8B-B14F-4D97-AF65-F5344CB8AC3E}">
        <p14:creationId xmlns:p14="http://schemas.microsoft.com/office/powerpoint/2010/main" val="1419574960"/>
      </p:ext>
    </p:extLst>
  </p:cSld>
  <p:clrMapOvr>
    <a:masterClrMapping/>
  </p:clrMapOvr>
  <p:transition>
    <p:zo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title"/>
          </p:nvPr>
        </p:nvSpPr>
        <p:spPr>
          <a:xfrm>
            <a:off x="-17809" y="239606"/>
            <a:ext cx="12208568" cy="738909"/>
          </a:xfrm>
        </p:spPr>
        <p:txBody>
          <a:bodyPr>
            <a:normAutofit fontScale="90000"/>
          </a:bodyPr>
          <a:lstStyle/>
          <a:p>
            <a:r>
              <a:rPr lang="de-DE" altLang="en-US" dirty="0" smtClean="0"/>
              <a:t>Announcements: Homework #1 and 4th Credit Project</a:t>
            </a:r>
            <a:endParaRPr lang="en-US" altLang="en-US" dirty="0" smtClean="0"/>
          </a:p>
        </p:txBody>
      </p:sp>
      <p:sp>
        <p:nvSpPr>
          <p:cNvPr id="43012" name="Rectangle 4"/>
          <p:cNvSpPr>
            <a:spLocks noGrp="1" noChangeArrowheads="1"/>
          </p:cNvSpPr>
          <p:nvPr>
            <p:ph type="body" idx="1"/>
          </p:nvPr>
        </p:nvSpPr>
        <p:spPr>
          <a:xfrm>
            <a:off x="588830" y="1208314"/>
            <a:ext cx="11026227" cy="5475513"/>
          </a:xfrm>
        </p:spPr>
        <p:txBody>
          <a:bodyPr/>
          <a:lstStyle/>
          <a:p>
            <a:r>
              <a:rPr lang="de-DE" altLang="en-US" sz="2400" dirty="0"/>
              <a:t>CS412:  The First Homework </a:t>
            </a:r>
            <a:endParaRPr lang="de-DE" altLang="en-US" sz="2400" dirty="0" smtClean="0"/>
          </a:p>
          <a:p>
            <a:pPr lvl="1"/>
            <a:r>
              <a:rPr lang="en-US" sz="2400" dirty="0" smtClean="0"/>
              <a:t>Assignment #1 is ready and is distributed today!</a:t>
            </a:r>
          </a:p>
          <a:p>
            <a:pPr lvl="1"/>
            <a:r>
              <a:rPr lang="en-US" sz="2400" dirty="0" smtClean="0"/>
              <a:t>Please check lecture page linking to the assignment #1</a:t>
            </a:r>
          </a:p>
          <a:p>
            <a:r>
              <a:rPr lang="de-DE" altLang="en-US" sz="2400" dirty="0" smtClean="0"/>
              <a:t>Information </a:t>
            </a:r>
            <a:r>
              <a:rPr lang="de-DE" altLang="en-US" sz="2400" dirty="0"/>
              <a:t>About the </a:t>
            </a:r>
            <a:r>
              <a:rPr lang="de-DE" altLang="en-US" sz="2400" b="1" dirty="0"/>
              <a:t>Project for the 4th Credit </a:t>
            </a:r>
            <a:endParaRPr lang="de-DE" altLang="en-US" sz="2400" b="1" dirty="0" smtClean="0"/>
          </a:p>
          <a:p>
            <a:pPr lvl="1"/>
            <a:r>
              <a:rPr lang="en-US" sz="2400" dirty="0"/>
              <a:t>This project is part of WSDM 2017 Cup (</a:t>
            </a:r>
            <a:r>
              <a:rPr lang="en-US" sz="2400" u="sng" dirty="0"/>
              <a:t>http://www.wsdm-cup-2017.org/triple-scoring.html) </a:t>
            </a:r>
            <a:endParaRPr lang="en-US" sz="2400" u="sng" dirty="0" smtClean="0"/>
          </a:p>
          <a:p>
            <a:r>
              <a:rPr lang="en-US" sz="2400" dirty="0" smtClean="0"/>
              <a:t>Please choose one from the following two competition tasks.</a:t>
            </a:r>
          </a:p>
          <a:p>
            <a:pPr lvl="1"/>
            <a:r>
              <a:rPr lang="en-US" sz="2400" dirty="0" smtClean="0"/>
              <a:t>Choice #1: </a:t>
            </a:r>
            <a:r>
              <a:rPr lang="en-US" sz="2400" b="1" dirty="0" smtClean="0"/>
              <a:t>Triple </a:t>
            </a:r>
            <a:r>
              <a:rPr lang="en-US" sz="2400" b="1" dirty="0"/>
              <a:t>Scoring</a:t>
            </a:r>
            <a:r>
              <a:rPr lang="en-US" sz="2400" dirty="0"/>
              <a:t>: </a:t>
            </a:r>
            <a:r>
              <a:rPr lang="en-US" sz="2400" dirty="0" smtClean="0"/>
              <a:t>Computing </a:t>
            </a:r>
            <a:r>
              <a:rPr lang="en-US" sz="2400" dirty="0"/>
              <a:t>relevance scores for triples from type-like </a:t>
            </a:r>
            <a:r>
              <a:rPr lang="en-US" sz="2400" dirty="0" smtClean="0"/>
              <a:t>relations</a:t>
            </a:r>
          </a:p>
          <a:p>
            <a:pPr lvl="1"/>
            <a:r>
              <a:rPr lang="en-US" sz="2400" dirty="0"/>
              <a:t>Choice </a:t>
            </a:r>
            <a:r>
              <a:rPr lang="en-US" sz="2400" dirty="0" smtClean="0"/>
              <a:t>#2:</a:t>
            </a:r>
            <a:r>
              <a:rPr lang="en-US" sz="2400" dirty="0"/>
              <a:t> </a:t>
            </a:r>
            <a:r>
              <a:rPr lang="en-US" sz="2400" b="1" dirty="0" smtClean="0"/>
              <a:t>Vandalism </a:t>
            </a:r>
            <a:r>
              <a:rPr lang="en-US" sz="2400" b="1" dirty="0"/>
              <a:t>Detection</a:t>
            </a:r>
            <a:r>
              <a:rPr lang="en-US" sz="2400" dirty="0"/>
              <a:t> for </a:t>
            </a:r>
            <a:r>
              <a:rPr lang="en-US" sz="2400" dirty="0" err="1"/>
              <a:t>Wikipages</a:t>
            </a:r>
            <a:r>
              <a:rPr lang="en-US" sz="2400" dirty="0"/>
              <a:t> </a:t>
            </a:r>
            <a:endParaRPr lang="en-US" sz="2400" dirty="0" smtClean="0"/>
          </a:p>
          <a:p>
            <a:r>
              <a:rPr lang="en-US" sz="2400" dirty="0" smtClean="0"/>
              <a:t>Submission</a:t>
            </a:r>
            <a:r>
              <a:rPr lang="en-US" sz="2400" dirty="0"/>
              <a:t>: You can team up and each team will submit one program to the WSDM 2017 Cup evaluation </a:t>
            </a:r>
            <a:r>
              <a:rPr lang="en-US" sz="2400" dirty="0" smtClean="0"/>
              <a:t>system—Grading based </a:t>
            </a:r>
            <a:r>
              <a:rPr lang="en-US" sz="2400" dirty="0"/>
              <a:t>on WSDM 2017 Cup evaluation results</a:t>
            </a:r>
          </a:p>
          <a:p>
            <a:r>
              <a:rPr lang="en-US" sz="2400" dirty="0"/>
              <a:t>The information about groups and registrations will be given </a:t>
            </a:r>
            <a:r>
              <a:rPr lang="en-US" sz="2400" dirty="0" smtClean="0"/>
              <a:t>later</a:t>
            </a:r>
            <a:endParaRPr lang="en-US" sz="2400" dirty="0"/>
          </a:p>
          <a:p>
            <a:pPr lvl="1"/>
            <a:endParaRPr lang="en-US" sz="2400" dirty="0"/>
          </a:p>
        </p:txBody>
      </p:sp>
    </p:spTree>
    <p:extLst>
      <p:ext uri="{BB962C8B-B14F-4D97-AF65-F5344CB8AC3E}">
        <p14:creationId xmlns:p14="http://schemas.microsoft.com/office/powerpoint/2010/main" val="1909719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title"/>
          </p:nvPr>
        </p:nvSpPr>
        <p:spPr>
          <a:xfrm>
            <a:off x="-17809" y="239606"/>
            <a:ext cx="12208568" cy="738909"/>
          </a:xfrm>
        </p:spPr>
        <p:txBody>
          <a:bodyPr>
            <a:normAutofit fontScale="90000"/>
          </a:bodyPr>
          <a:lstStyle/>
          <a:p>
            <a:r>
              <a:rPr lang="en-US" b="1" dirty="0" smtClean="0"/>
              <a:t>Project #1: Triple </a:t>
            </a:r>
            <a:r>
              <a:rPr lang="en-US" b="1" dirty="0"/>
              <a:t>Scoring</a:t>
            </a:r>
            <a:r>
              <a:rPr lang="en-US" dirty="0"/>
              <a:t>: </a:t>
            </a:r>
            <a:r>
              <a:rPr lang="en-US" dirty="0" smtClean="0"/>
              <a:t>Relevance </a:t>
            </a:r>
            <a:r>
              <a:rPr lang="en-US" dirty="0"/>
              <a:t>Scores for Triples</a:t>
            </a:r>
          </a:p>
        </p:txBody>
      </p:sp>
      <p:sp>
        <p:nvSpPr>
          <p:cNvPr id="43012" name="Rectangle 4"/>
          <p:cNvSpPr>
            <a:spLocks noGrp="1" noChangeArrowheads="1"/>
          </p:cNvSpPr>
          <p:nvPr>
            <p:ph type="body" idx="1"/>
          </p:nvPr>
        </p:nvSpPr>
        <p:spPr>
          <a:xfrm>
            <a:off x="636214" y="1201270"/>
            <a:ext cx="10641386" cy="5423648"/>
          </a:xfrm>
        </p:spPr>
        <p:txBody>
          <a:bodyPr/>
          <a:lstStyle/>
          <a:p>
            <a:r>
              <a:rPr lang="en-US" sz="2400" b="1" dirty="0" smtClean="0"/>
              <a:t>Triple Scoring</a:t>
            </a:r>
            <a:r>
              <a:rPr lang="en-US" sz="2400" dirty="0" smtClean="0"/>
              <a:t>: Computing </a:t>
            </a:r>
            <a:r>
              <a:rPr lang="en-US" sz="2400" dirty="0"/>
              <a:t>relevance scores for triples from type-like </a:t>
            </a:r>
            <a:r>
              <a:rPr lang="en-US" sz="2400" dirty="0" smtClean="0"/>
              <a:t>relations</a:t>
            </a:r>
          </a:p>
          <a:p>
            <a:r>
              <a:rPr lang="en-US" sz="2400" dirty="0" smtClean="0"/>
              <a:t>Example:</a:t>
            </a:r>
          </a:p>
          <a:p>
            <a:pPr lvl="1"/>
            <a:r>
              <a:rPr lang="en-US" sz="2400" dirty="0" smtClean="0"/>
              <a:t>The </a:t>
            </a:r>
            <a:r>
              <a:rPr lang="en-US" sz="2400" dirty="0"/>
              <a:t>triple “</a:t>
            </a:r>
            <a:r>
              <a:rPr lang="en-US" sz="2400" dirty="0" err="1"/>
              <a:t>Johnny_Depp</a:t>
            </a:r>
            <a:r>
              <a:rPr lang="en-US" sz="2400" dirty="0"/>
              <a:t> profession Actor” should get a high score, because acting is Depp’s main profession, whereas “</a:t>
            </a:r>
            <a:r>
              <a:rPr lang="en-US" sz="2400" dirty="0" err="1"/>
              <a:t>Quentin_Tarantino</a:t>
            </a:r>
            <a:r>
              <a:rPr lang="en-US" sz="2400" dirty="0"/>
              <a:t> profession Actor” should get a low score, because Tarantino is more of a director than an actor. </a:t>
            </a:r>
            <a:r>
              <a:rPr lang="en-US" sz="2400" dirty="0" smtClean="0"/>
              <a:t> Such </a:t>
            </a:r>
            <a:r>
              <a:rPr lang="en-US" sz="2400" dirty="0"/>
              <a:t>scores are a basic ingredient for ranking results in entity </a:t>
            </a:r>
            <a:r>
              <a:rPr lang="en-US" sz="2400" dirty="0" smtClean="0"/>
              <a:t>search.</a:t>
            </a:r>
            <a:endParaRPr lang="en-US" sz="2400" dirty="0"/>
          </a:p>
          <a:p>
            <a:r>
              <a:rPr lang="en-US" sz="2400" dirty="0" smtClean="0"/>
              <a:t>Training data (given by cup organizers)</a:t>
            </a:r>
            <a:endParaRPr lang="en-US" sz="2400" dirty="0"/>
          </a:p>
          <a:p>
            <a:pPr lvl="1"/>
            <a:r>
              <a:rPr lang="en-US" sz="2400" dirty="0" smtClean="0"/>
              <a:t>A </a:t>
            </a:r>
            <a:r>
              <a:rPr lang="en-US" sz="2400" dirty="0"/>
              <a:t>training set consisting of triples and their relevance </a:t>
            </a:r>
            <a:r>
              <a:rPr lang="en-US" sz="2400" dirty="0" smtClean="0"/>
              <a:t>scores (in the range of </a:t>
            </a:r>
            <a:r>
              <a:rPr lang="en-US" sz="2400" dirty="0"/>
              <a:t>[0, 1</a:t>
            </a:r>
            <a:r>
              <a:rPr lang="en-US" sz="2400" dirty="0" smtClean="0"/>
              <a:t>]), </a:t>
            </a:r>
            <a:r>
              <a:rPr lang="en-US" sz="2400" dirty="0"/>
              <a:t>as obtained from human </a:t>
            </a:r>
            <a:r>
              <a:rPr lang="en-US" sz="2400" dirty="0" smtClean="0"/>
              <a:t>judges </a:t>
            </a:r>
          </a:p>
          <a:p>
            <a:pPr lvl="1"/>
            <a:r>
              <a:rPr lang="en-US" sz="2400" dirty="0" smtClean="0"/>
              <a:t>Additional </a:t>
            </a:r>
            <a:r>
              <a:rPr lang="en-US" sz="2400" dirty="0"/>
              <a:t>information that can be used for distant supervision learning, such as text </a:t>
            </a:r>
            <a:r>
              <a:rPr lang="en-US" sz="2400" dirty="0" smtClean="0"/>
              <a:t>corpus</a:t>
            </a:r>
            <a:endParaRPr lang="en-US" sz="2400" dirty="0"/>
          </a:p>
          <a:p>
            <a:r>
              <a:rPr lang="en-US" sz="2400" dirty="0"/>
              <a:t>The objective is to predict the relevance scores for the given </a:t>
            </a:r>
            <a:r>
              <a:rPr lang="en-US" sz="2400" dirty="0" smtClean="0"/>
              <a:t>triples:  The </a:t>
            </a:r>
            <a:r>
              <a:rPr lang="en-US" sz="2400" dirty="0"/>
              <a:t>prediction accuracy will be evaluated against ground truth from human </a:t>
            </a:r>
            <a:r>
              <a:rPr lang="en-US" sz="2400" dirty="0" smtClean="0"/>
              <a:t>judges </a:t>
            </a:r>
            <a:endParaRPr lang="en-US" sz="2400" dirty="0"/>
          </a:p>
        </p:txBody>
      </p:sp>
    </p:spTree>
    <p:extLst>
      <p:ext uri="{BB962C8B-B14F-4D97-AF65-F5344CB8AC3E}">
        <p14:creationId xmlns:p14="http://schemas.microsoft.com/office/powerpoint/2010/main" val="4221448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title"/>
          </p:nvPr>
        </p:nvSpPr>
        <p:spPr>
          <a:xfrm>
            <a:off x="-17809" y="239606"/>
            <a:ext cx="12208568" cy="738909"/>
          </a:xfrm>
        </p:spPr>
        <p:txBody>
          <a:bodyPr>
            <a:normAutofit/>
          </a:bodyPr>
          <a:lstStyle/>
          <a:p>
            <a:r>
              <a:rPr lang="en-US" b="1" dirty="0" smtClean="0"/>
              <a:t>Project #2: Vandalism </a:t>
            </a:r>
            <a:r>
              <a:rPr lang="en-US" b="1" dirty="0"/>
              <a:t>Detection</a:t>
            </a:r>
            <a:r>
              <a:rPr lang="en-US" dirty="0"/>
              <a:t> for </a:t>
            </a:r>
            <a:r>
              <a:rPr lang="en-US" dirty="0" err="1"/>
              <a:t>Wikipages</a:t>
            </a:r>
            <a:endParaRPr lang="en-US" dirty="0"/>
          </a:p>
        </p:txBody>
      </p:sp>
      <p:sp>
        <p:nvSpPr>
          <p:cNvPr id="43012" name="Rectangle 4"/>
          <p:cNvSpPr>
            <a:spLocks noGrp="1" noChangeArrowheads="1"/>
          </p:cNvSpPr>
          <p:nvPr>
            <p:ph type="body" idx="1"/>
          </p:nvPr>
        </p:nvSpPr>
        <p:spPr>
          <a:xfrm>
            <a:off x="595453" y="1102658"/>
            <a:ext cx="10977982" cy="5755342"/>
          </a:xfrm>
        </p:spPr>
        <p:txBody>
          <a:bodyPr/>
          <a:lstStyle/>
          <a:p>
            <a:pPr>
              <a:spcBef>
                <a:spcPts val="500"/>
              </a:spcBef>
            </a:pPr>
            <a:r>
              <a:rPr lang="en-US" sz="2200" dirty="0" smtClean="0"/>
              <a:t>Background:  </a:t>
            </a:r>
            <a:r>
              <a:rPr lang="en-US" sz="2200" dirty="0" err="1" smtClean="0"/>
              <a:t>Wikidata</a:t>
            </a:r>
            <a:r>
              <a:rPr lang="en-US" sz="2200" dirty="0" smtClean="0"/>
              <a:t> </a:t>
            </a:r>
            <a:r>
              <a:rPr lang="en-US" sz="2200" dirty="0"/>
              <a:t>is the new, large-scale knowledge base of the Wikimedia Foundation which can be edited by anyone</a:t>
            </a:r>
            <a:r>
              <a:rPr lang="en-US" sz="2200" dirty="0" smtClean="0"/>
              <a:t>.  </a:t>
            </a:r>
            <a:r>
              <a:rPr lang="en-US" sz="2200" dirty="0"/>
              <a:t>Its knowledge is increasingly used within Wikipedia as well as in all kinds of information systems, which imposes high demands on its integrity. </a:t>
            </a:r>
            <a:r>
              <a:rPr lang="en-US" sz="2200" dirty="0" smtClean="0"/>
              <a:t> Nevertheless</a:t>
            </a:r>
            <a:r>
              <a:rPr lang="en-US" sz="2200" dirty="0"/>
              <a:t>, </a:t>
            </a:r>
            <a:r>
              <a:rPr lang="en-US" sz="2200" dirty="0" err="1"/>
              <a:t>Wikidata</a:t>
            </a:r>
            <a:r>
              <a:rPr lang="en-US" sz="2200" dirty="0"/>
              <a:t> frequently gets vandalized, exposing all its users to the risk of spreading vandalized and falsified information</a:t>
            </a:r>
            <a:r>
              <a:rPr lang="en-US" sz="2200" dirty="0" smtClean="0"/>
              <a:t>.</a:t>
            </a:r>
            <a:endParaRPr lang="en-US" sz="2200" dirty="0"/>
          </a:p>
          <a:p>
            <a:pPr>
              <a:spcBef>
                <a:spcPts val="500"/>
              </a:spcBef>
            </a:pPr>
            <a:r>
              <a:rPr lang="en-US" sz="2200" dirty="0" smtClean="0"/>
              <a:t>Task: </a:t>
            </a:r>
            <a:r>
              <a:rPr lang="en-US" sz="2200" dirty="0"/>
              <a:t> </a:t>
            </a:r>
            <a:r>
              <a:rPr lang="en-US" sz="2200" dirty="0" smtClean="0"/>
              <a:t>Given </a:t>
            </a:r>
            <a:r>
              <a:rPr lang="en-US" sz="2200" dirty="0"/>
              <a:t>a </a:t>
            </a:r>
            <a:r>
              <a:rPr lang="en-US" sz="2200" dirty="0" err="1"/>
              <a:t>Wikidata</a:t>
            </a:r>
            <a:r>
              <a:rPr lang="en-US" sz="2200" dirty="0"/>
              <a:t> revision, compute a vandalism score denoting the likelihood of this revision being vandalism (or similarly damaging).</a:t>
            </a:r>
          </a:p>
          <a:p>
            <a:pPr>
              <a:spcBef>
                <a:spcPts val="500"/>
              </a:spcBef>
            </a:pPr>
            <a:r>
              <a:rPr lang="en-US" sz="2200" dirty="0" smtClean="0"/>
              <a:t>Data</a:t>
            </a:r>
            <a:endParaRPr lang="en-US" sz="2200" dirty="0"/>
          </a:p>
          <a:p>
            <a:pPr lvl="1">
              <a:spcBef>
                <a:spcPts val="500"/>
              </a:spcBef>
            </a:pPr>
            <a:r>
              <a:rPr lang="en-US" sz="2200" b="1" dirty="0" smtClean="0"/>
              <a:t>Training: </a:t>
            </a:r>
            <a:r>
              <a:rPr lang="en-US" sz="2200" dirty="0" smtClean="0"/>
              <a:t>We </a:t>
            </a:r>
            <a:r>
              <a:rPr lang="en-US" sz="2200" dirty="0"/>
              <a:t>will be provided with a training corpus, consisting of </a:t>
            </a:r>
            <a:r>
              <a:rPr lang="en-US" sz="2200" dirty="0" err="1"/>
              <a:t>Wikidata</a:t>
            </a:r>
            <a:r>
              <a:rPr lang="en-US" sz="2200" dirty="0"/>
              <a:t> revisions and whether they are considered </a:t>
            </a:r>
            <a:r>
              <a:rPr lang="en-US" sz="2200" dirty="0" smtClean="0"/>
              <a:t>vandalism </a:t>
            </a:r>
            <a:r>
              <a:rPr lang="en-US" sz="2200" dirty="0"/>
              <a:t> </a:t>
            </a:r>
          </a:p>
          <a:p>
            <a:pPr lvl="1">
              <a:spcBef>
                <a:spcPts val="500"/>
              </a:spcBef>
            </a:pPr>
            <a:r>
              <a:rPr lang="en-US" sz="2200" b="1" dirty="0" smtClean="0"/>
              <a:t>Testing: </a:t>
            </a:r>
            <a:r>
              <a:rPr lang="en-US" sz="2200" dirty="0" smtClean="0"/>
              <a:t>There </a:t>
            </a:r>
            <a:r>
              <a:rPr lang="en-US" sz="2200" dirty="0"/>
              <a:t>will be a test data which is not published during the contest, but to be used in final </a:t>
            </a:r>
            <a:r>
              <a:rPr lang="en-US" sz="2200" dirty="0" smtClean="0"/>
              <a:t>evaluation</a:t>
            </a:r>
            <a:endParaRPr lang="en-US" sz="2200" dirty="0"/>
          </a:p>
          <a:p>
            <a:pPr>
              <a:spcBef>
                <a:spcPts val="500"/>
              </a:spcBef>
            </a:pPr>
            <a:r>
              <a:rPr lang="en-US" sz="2200" dirty="0" smtClean="0"/>
              <a:t>Submission: </a:t>
            </a:r>
            <a:r>
              <a:rPr lang="en-US" sz="2200" dirty="0"/>
              <a:t> </a:t>
            </a:r>
            <a:r>
              <a:rPr lang="en-US" sz="2200" dirty="0" smtClean="0"/>
              <a:t>You </a:t>
            </a:r>
            <a:r>
              <a:rPr lang="en-US" sz="2200" dirty="0"/>
              <a:t>may team up to work on this project.  If there are multiple teams working on this project, we may ensemble different teams' results to generate one model and submit to WSDM Cup's competition, based on your agreement.  Grading will be based on your performance and final report</a:t>
            </a:r>
            <a:r>
              <a:rPr lang="en-US" sz="2200" dirty="0" smtClean="0"/>
              <a:t>.</a:t>
            </a:r>
            <a:endParaRPr lang="en-US" sz="2200" dirty="0"/>
          </a:p>
        </p:txBody>
      </p:sp>
    </p:spTree>
    <p:extLst>
      <p:ext uri="{BB962C8B-B14F-4D97-AF65-F5344CB8AC3E}">
        <p14:creationId xmlns:p14="http://schemas.microsoft.com/office/powerpoint/2010/main" val="4289301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title"/>
          </p:nvPr>
        </p:nvSpPr>
        <p:spPr/>
        <p:txBody>
          <a:bodyPr/>
          <a:lstStyle/>
          <a:p>
            <a:pPr eaLnBrk="1" hangingPunct="1"/>
            <a:r>
              <a:rPr lang="de-DE" altLang="en-US" dirty="0" smtClean="0"/>
              <a:t>Icon-Based Visualization Techniques</a:t>
            </a:r>
            <a:endParaRPr lang="en-US" altLang="en-US" dirty="0" smtClean="0"/>
          </a:p>
        </p:txBody>
      </p:sp>
      <p:sp>
        <p:nvSpPr>
          <p:cNvPr id="43012" name="Rectangle 4"/>
          <p:cNvSpPr>
            <a:spLocks noGrp="1" noChangeArrowheads="1"/>
          </p:cNvSpPr>
          <p:nvPr>
            <p:ph type="body" idx="1"/>
          </p:nvPr>
        </p:nvSpPr>
        <p:spPr>
          <a:xfrm>
            <a:off x="619125" y="1447800"/>
            <a:ext cx="10934700" cy="4953000"/>
          </a:xfrm>
        </p:spPr>
        <p:txBody>
          <a:bodyPr/>
          <a:lstStyle/>
          <a:p>
            <a:pPr eaLnBrk="1" hangingPunct="1">
              <a:lnSpc>
                <a:spcPct val="110000"/>
              </a:lnSpc>
            </a:pPr>
            <a:r>
              <a:rPr lang="de-DE" altLang="en-US" sz="2400" dirty="0"/>
              <a:t>Visualization of the data values as features of icons</a:t>
            </a:r>
          </a:p>
          <a:p>
            <a:pPr eaLnBrk="1" hangingPunct="1">
              <a:lnSpc>
                <a:spcPct val="110000"/>
              </a:lnSpc>
            </a:pPr>
            <a:r>
              <a:rPr lang="de-DE" altLang="en-US" sz="2400" dirty="0"/>
              <a:t>Typical visualization methods</a:t>
            </a:r>
          </a:p>
          <a:p>
            <a:pPr lvl="1" eaLnBrk="1" hangingPunct="1">
              <a:lnSpc>
                <a:spcPct val="110000"/>
              </a:lnSpc>
            </a:pPr>
            <a:r>
              <a:rPr lang="de-DE" altLang="en-US" sz="2400" dirty="0"/>
              <a:t>Chernoff Faces</a:t>
            </a:r>
          </a:p>
          <a:p>
            <a:pPr lvl="1" eaLnBrk="1" hangingPunct="1">
              <a:lnSpc>
                <a:spcPct val="110000"/>
              </a:lnSpc>
            </a:pPr>
            <a:r>
              <a:rPr lang="de-DE" altLang="en-US" sz="2400" dirty="0"/>
              <a:t>Stick Figures</a:t>
            </a:r>
          </a:p>
          <a:p>
            <a:pPr eaLnBrk="1" hangingPunct="1">
              <a:lnSpc>
                <a:spcPct val="110000"/>
              </a:lnSpc>
            </a:pPr>
            <a:r>
              <a:rPr lang="de-DE" altLang="en-US" sz="2400" dirty="0"/>
              <a:t>General techniques</a:t>
            </a:r>
          </a:p>
          <a:p>
            <a:pPr lvl="1" eaLnBrk="1" hangingPunct="1">
              <a:lnSpc>
                <a:spcPct val="110000"/>
              </a:lnSpc>
            </a:pPr>
            <a:r>
              <a:rPr lang="de-DE" altLang="en-US" sz="2400" dirty="0"/>
              <a:t>Shape coding: Use shape to represent certain information encoding</a:t>
            </a:r>
          </a:p>
          <a:p>
            <a:pPr lvl="1" eaLnBrk="1" hangingPunct="1">
              <a:lnSpc>
                <a:spcPct val="110000"/>
              </a:lnSpc>
            </a:pPr>
            <a:r>
              <a:rPr lang="de-DE" altLang="en-US" sz="2400" dirty="0"/>
              <a:t>Color icons: Use color icons to encode more information</a:t>
            </a:r>
          </a:p>
          <a:p>
            <a:pPr lvl="1" eaLnBrk="1" hangingPunct="1">
              <a:lnSpc>
                <a:spcPct val="110000"/>
              </a:lnSpc>
            </a:pPr>
            <a:r>
              <a:rPr lang="de-DE" altLang="en-US" sz="2400" dirty="0"/>
              <a:t>Tile bars: Use small icons to represent the relevant feature vectors in document retrieval</a:t>
            </a:r>
            <a:endParaRPr lang="en-US" altLang="en-US" sz="2400" dirty="0"/>
          </a:p>
        </p:txBody>
      </p:sp>
    </p:spTree>
    <p:extLst>
      <p:ext uri="{BB962C8B-B14F-4D97-AF65-F5344CB8AC3E}">
        <p14:creationId xmlns:p14="http://schemas.microsoft.com/office/powerpoint/2010/main" val="2033220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pPr eaLnBrk="1" hangingPunct="1"/>
            <a:r>
              <a:rPr lang="en-US" altLang="en-US" smtClean="0"/>
              <a:t>Chernoff Faces</a:t>
            </a:r>
          </a:p>
        </p:txBody>
      </p:sp>
      <p:sp>
        <p:nvSpPr>
          <p:cNvPr id="44036" name="Rectangle 3"/>
          <p:cNvSpPr>
            <a:spLocks noGrp="1" noChangeArrowheads="1"/>
          </p:cNvSpPr>
          <p:nvPr>
            <p:ph type="body" sz="half" idx="1"/>
          </p:nvPr>
        </p:nvSpPr>
        <p:spPr>
          <a:xfrm>
            <a:off x="549566" y="1166093"/>
            <a:ext cx="10972800" cy="2667000"/>
          </a:xfrm>
        </p:spPr>
        <p:txBody>
          <a:bodyPr/>
          <a:lstStyle/>
          <a:p>
            <a:pPr eaLnBrk="1" hangingPunct="1">
              <a:lnSpc>
                <a:spcPct val="120000"/>
              </a:lnSpc>
            </a:pPr>
            <a:r>
              <a:rPr lang="en-US" altLang="en-US" sz="2400" dirty="0">
                <a:latin typeface="Calibri" panose="020F0502020204030204" pitchFamily="34" charset="0"/>
              </a:rPr>
              <a:t>A way to display variables on a two-dimensional surface, e.g., let x be eyebrow slant, y be eye size, z be nose length, etc. </a:t>
            </a:r>
          </a:p>
          <a:p>
            <a:pPr eaLnBrk="1" hangingPunct="1">
              <a:lnSpc>
                <a:spcPct val="120000"/>
              </a:lnSpc>
            </a:pPr>
            <a:r>
              <a:rPr lang="en-US" altLang="en-US" sz="2400" dirty="0">
                <a:latin typeface="Calibri" panose="020F0502020204030204" pitchFamily="34" charset="0"/>
              </a:rPr>
              <a:t>The figure shows faces produced using 10 characteristics--head eccentricity, eye size, eye spacing, eye eccentricity, pupil size, eyebrow slant, nose size, mouth shape, mouth size, and mouth opening): Each assigned one of 10 possible values, generated using </a:t>
            </a:r>
            <a:r>
              <a:rPr lang="en-US" altLang="en-US" sz="2400" i="1" dirty="0">
                <a:latin typeface="Calibri" panose="020F0502020204030204" pitchFamily="34" charset="0"/>
                <a:hlinkClick r:id="rId3"/>
              </a:rPr>
              <a:t>Mathematica</a:t>
            </a:r>
            <a:r>
              <a:rPr lang="en-US" altLang="en-US" sz="2400" dirty="0">
                <a:latin typeface="Calibri" panose="020F0502020204030204" pitchFamily="34" charset="0"/>
              </a:rPr>
              <a:t> (S. Dickson)</a:t>
            </a:r>
          </a:p>
        </p:txBody>
      </p:sp>
      <p:sp>
        <p:nvSpPr>
          <p:cNvPr id="44037" name="Rectangle 5"/>
          <p:cNvSpPr>
            <a:spLocks noGrp="1" noChangeArrowheads="1"/>
          </p:cNvSpPr>
          <p:nvPr>
            <p:ph type="body" sz="half" idx="2"/>
          </p:nvPr>
        </p:nvSpPr>
        <p:spPr>
          <a:xfrm>
            <a:off x="549566" y="4038600"/>
            <a:ext cx="6324600" cy="2548297"/>
          </a:xfrm>
        </p:spPr>
        <p:txBody>
          <a:bodyPr/>
          <a:lstStyle/>
          <a:p>
            <a:pPr eaLnBrk="1" hangingPunct="1">
              <a:lnSpc>
                <a:spcPct val="110000"/>
              </a:lnSpc>
            </a:pPr>
            <a:r>
              <a:rPr lang="en-US" altLang="en-US" sz="2400" dirty="0">
                <a:latin typeface="Calibri" panose="020F0502020204030204" pitchFamily="34" charset="0"/>
              </a:rPr>
              <a:t>REFERENCE: </a:t>
            </a:r>
            <a:r>
              <a:rPr lang="en-US" altLang="en-US" sz="2400" dirty="0" err="1">
                <a:latin typeface="Calibri" panose="020F0502020204030204" pitchFamily="34" charset="0"/>
              </a:rPr>
              <a:t>Gonick</a:t>
            </a:r>
            <a:r>
              <a:rPr lang="en-US" altLang="en-US" sz="2400" dirty="0">
                <a:latin typeface="Calibri" panose="020F0502020204030204" pitchFamily="34" charset="0"/>
              </a:rPr>
              <a:t>, L. and Smith, W. </a:t>
            </a:r>
            <a:r>
              <a:rPr lang="en-US" altLang="en-US" sz="2400" i="1" dirty="0">
                <a:latin typeface="Calibri" panose="020F0502020204030204" pitchFamily="34" charset="0"/>
                <a:hlinkClick r:id="rId4"/>
              </a:rPr>
              <a:t>The Cartoon Guide to Statistics.</a:t>
            </a:r>
            <a:r>
              <a:rPr lang="en-US" altLang="en-US" sz="2400" dirty="0">
                <a:latin typeface="Calibri" panose="020F0502020204030204" pitchFamily="34" charset="0"/>
              </a:rPr>
              <a:t> New York: Harper Perennial, p. 212, 1993</a:t>
            </a:r>
          </a:p>
          <a:p>
            <a:pPr eaLnBrk="1" hangingPunct="1">
              <a:lnSpc>
                <a:spcPct val="110000"/>
              </a:lnSpc>
            </a:pPr>
            <a:r>
              <a:rPr lang="en-US" altLang="en-US" sz="2400" dirty="0" err="1">
                <a:latin typeface="Calibri" panose="020F0502020204030204" pitchFamily="34" charset="0"/>
              </a:rPr>
              <a:t>Weisstein</a:t>
            </a:r>
            <a:r>
              <a:rPr lang="en-US" altLang="en-US" sz="2400" dirty="0">
                <a:latin typeface="Calibri" panose="020F0502020204030204" pitchFamily="34" charset="0"/>
              </a:rPr>
              <a:t>, Eric W. "</a:t>
            </a:r>
            <a:r>
              <a:rPr lang="en-US" altLang="en-US" sz="2400" dirty="0" err="1">
                <a:latin typeface="Calibri" panose="020F0502020204030204" pitchFamily="34" charset="0"/>
              </a:rPr>
              <a:t>Chernoff</a:t>
            </a:r>
            <a:r>
              <a:rPr lang="en-US" altLang="en-US" sz="2400" dirty="0">
                <a:latin typeface="Calibri" panose="020F0502020204030204" pitchFamily="34" charset="0"/>
              </a:rPr>
              <a:t> Face." From </a:t>
            </a:r>
            <a:r>
              <a:rPr lang="en-US" altLang="en-US" sz="2400" i="1" dirty="0" err="1">
                <a:latin typeface="Calibri" panose="020F0502020204030204" pitchFamily="34" charset="0"/>
              </a:rPr>
              <a:t>MathWorld</a:t>
            </a:r>
            <a:r>
              <a:rPr lang="en-US" altLang="en-US" sz="2400" dirty="0">
                <a:latin typeface="Calibri" panose="020F0502020204030204" pitchFamily="34" charset="0"/>
              </a:rPr>
              <a:t>--A Wolfram Web Resource. </a:t>
            </a:r>
            <a:r>
              <a:rPr lang="en-US" altLang="en-US" sz="2400" dirty="0">
                <a:latin typeface="Calibri" panose="020F0502020204030204" pitchFamily="34" charset="0"/>
                <a:hlinkClick r:id="rId5"/>
              </a:rPr>
              <a:t>mathworld.wolfram.com/ChernoffFace.html</a:t>
            </a:r>
            <a:r>
              <a:rPr lang="en-US" altLang="en-US" sz="2400" dirty="0">
                <a:latin typeface="Calibri" panose="020F0502020204030204" pitchFamily="34" charset="0"/>
              </a:rPr>
              <a:t> </a:t>
            </a:r>
          </a:p>
        </p:txBody>
      </p:sp>
      <p:pic>
        <p:nvPicPr>
          <p:cNvPr id="44038" name="Picture 4" descr="ChernoffFac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4166" y="3533416"/>
            <a:ext cx="4276725" cy="3171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2003739"/>
      </p:ext>
    </p:extLst>
  </p:cSld>
  <p:clrMapOvr>
    <a:masterClrMapping/>
  </p:clrMapOvr>
  <p:transition>
    <p:zo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0" name="Picture 2" descr="StickCens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336" y="1176042"/>
            <a:ext cx="6165641" cy="576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3"/>
          <p:cNvSpPr>
            <a:spLocks noChangeArrowheads="1"/>
          </p:cNvSpPr>
          <p:nvPr/>
        </p:nvSpPr>
        <p:spPr bwMode="auto">
          <a:xfrm>
            <a:off x="2085975" y="1066800"/>
            <a:ext cx="8248650"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defTabSz="3810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defTabSz="38100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defTabSz="3810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defTabSz="3810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defTabSz="3810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defTabSz="381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defTabSz="381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defTabSz="381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defTabSz="3810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lvl="1" eaLnBrk="1" hangingPunct="1">
              <a:buClrTx/>
              <a:buSzPct val="130000"/>
              <a:buFontTx/>
              <a:buNone/>
            </a:pPr>
            <a:endParaRPr lang="de-DE" altLang="en-US" sz="4000">
              <a:latin typeface="Arial Narrow" panose="020B0606020202030204" pitchFamily="34" charset="0"/>
            </a:endParaRPr>
          </a:p>
          <a:p>
            <a:pPr lvl="1" eaLnBrk="1" hangingPunct="1">
              <a:buClrTx/>
              <a:buSzPct val="130000"/>
              <a:buFontTx/>
              <a:buNone/>
            </a:pPr>
            <a:endParaRPr lang="de-DE" altLang="en-US">
              <a:latin typeface="Arial Narrow" panose="020B0606020202030204" pitchFamily="34" charset="0"/>
            </a:endParaRPr>
          </a:p>
          <a:p>
            <a:pPr lvl="1" eaLnBrk="1" hangingPunct="1">
              <a:buClrTx/>
              <a:buSzPct val="130000"/>
              <a:buFontTx/>
              <a:buNone/>
            </a:pPr>
            <a:endParaRPr lang="de-DE" altLang="en-US">
              <a:latin typeface="Arial Narrow" panose="020B0606020202030204" pitchFamily="34" charset="0"/>
            </a:endParaRPr>
          </a:p>
          <a:p>
            <a:pPr lvl="1" eaLnBrk="1" hangingPunct="1">
              <a:buClrTx/>
              <a:buSzPct val="130000"/>
              <a:buFontTx/>
              <a:buNone/>
            </a:pPr>
            <a:endParaRPr lang="de-DE" altLang="en-US">
              <a:latin typeface="Arial Narrow" panose="020B0606020202030204" pitchFamily="34" charset="0"/>
            </a:endParaRPr>
          </a:p>
          <a:p>
            <a:pPr lvl="1" eaLnBrk="1" hangingPunct="1">
              <a:buClrTx/>
              <a:buSzPct val="130000"/>
              <a:buFontTx/>
              <a:buNone/>
            </a:pPr>
            <a:endParaRPr lang="de-DE" altLang="en-US">
              <a:latin typeface="Arial Narrow" panose="020B0606020202030204" pitchFamily="34" charset="0"/>
            </a:endParaRPr>
          </a:p>
          <a:p>
            <a:pPr lvl="1" eaLnBrk="1" hangingPunct="1">
              <a:buClrTx/>
              <a:buSzPct val="130000"/>
              <a:buFontTx/>
              <a:buNone/>
            </a:pPr>
            <a:endParaRPr lang="de-DE" altLang="en-US">
              <a:latin typeface="Arial Narrow" panose="020B0606020202030204" pitchFamily="34" charset="0"/>
            </a:endParaRPr>
          </a:p>
          <a:p>
            <a:pPr lvl="1" eaLnBrk="1" hangingPunct="1">
              <a:buClrTx/>
              <a:buSzPct val="130000"/>
              <a:buFontTx/>
              <a:buNone/>
            </a:pPr>
            <a:endParaRPr lang="de-DE" altLang="en-US">
              <a:latin typeface="Arial Narrow" panose="020B0606020202030204" pitchFamily="34" charset="0"/>
            </a:endParaRPr>
          </a:p>
          <a:p>
            <a:pPr lvl="1" eaLnBrk="1" hangingPunct="1">
              <a:buClrTx/>
              <a:buSzPct val="130000"/>
              <a:buFontTx/>
              <a:buNone/>
            </a:pPr>
            <a:endParaRPr lang="de-DE" altLang="en-US">
              <a:latin typeface="Arial Narrow" panose="020B0606020202030204" pitchFamily="34" charset="0"/>
            </a:endParaRPr>
          </a:p>
          <a:p>
            <a:pPr lvl="1" eaLnBrk="1" hangingPunct="1">
              <a:buClrTx/>
              <a:buSzPct val="130000"/>
              <a:buFontTx/>
              <a:buNone/>
            </a:pPr>
            <a:endParaRPr lang="de-DE" altLang="en-US">
              <a:latin typeface="Arial Narrow" panose="020B0606020202030204" pitchFamily="34" charset="0"/>
            </a:endParaRPr>
          </a:p>
          <a:p>
            <a:pPr lvl="1" eaLnBrk="1" hangingPunct="1">
              <a:buClrTx/>
              <a:buSzPct val="130000"/>
              <a:buFontTx/>
              <a:buNone/>
            </a:pPr>
            <a:endParaRPr lang="de-DE" altLang="en-US">
              <a:latin typeface="Arial Narrow" panose="020B0606020202030204" pitchFamily="34" charset="0"/>
            </a:endParaRPr>
          </a:p>
          <a:p>
            <a:pPr lvl="1" eaLnBrk="1" hangingPunct="1">
              <a:buClrTx/>
              <a:buSzPct val="130000"/>
              <a:buFontTx/>
              <a:buNone/>
            </a:pPr>
            <a:endParaRPr lang="de-DE" altLang="en-US">
              <a:latin typeface="Arial Narrow" panose="020B0606020202030204" pitchFamily="34" charset="0"/>
            </a:endParaRPr>
          </a:p>
          <a:p>
            <a:pPr lvl="1" eaLnBrk="1" hangingPunct="1">
              <a:buClrTx/>
              <a:buSzPct val="130000"/>
              <a:buFontTx/>
              <a:buNone/>
            </a:pPr>
            <a:endParaRPr lang="de-DE" altLang="en-US">
              <a:latin typeface="Arial Narrow" panose="020B0606020202030204" pitchFamily="34" charset="0"/>
            </a:endParaRPr>
          </a:p>
          <a:p>
            <a:pPr lvl="1" eaLnBrk="1" hangingPunct="1">
              <a:buClrTx/>
              <a:buSzPct val="130000"/>
              <a:buFontTx/>
              <a:buNone/>
            </a:pPr>
            <a:r>
              <a:rPr lang="de-DE" altLang="en-US" sz="1800">
                <a:latin typeface="Arial Narrow" panose="020B0606020202030204" pitchFamily="34" charset="0"/>
              </a:rPr>
              <a:t>					</a:t>
            </a:r>
          </a:p>
          <a:p>
            <a:pPr lvl="1" eaLnBrk="1" hangingPunct="1">
              <a:buClrTx/>
              <a:buSzPct val="130000"/>
              <a:buFontTx/>
              <a:buNone/>
            </a:pPr>
            <a:r>
              <a:rPr lang="de-DE" altLang="en-US" sz="1800">
                <a:latin typeface="Arial Narrow" panose="020B0606020202030204" pitchFamily="34" charset="0"/>
              </a:rPr>
              <a:t>				</a:t>
            </a:r>
          </a:p>
          <a:p>
            <a:pPr lvl="1" eaLnBrk="1" hangingPunct="1">
              <a:buClrTx/>
              <a:buSzPct val="130000"/>
              <a:buFontTx/>
              <a:buNone/>
            </a:pPr>
            <a:endParaRPr lang="de-DE" altLang="en-US" sz="1800">
              <a:latin typeface="Arial Narrow" panose="020B0606020202030204" pitchFamily="34" charset="0"/>
            </a:endParaRPr>
          </a:p>
          <a:p>
            <a:pPr lvl="1" eaLnBrk="1" hangingPunct="1">
              <a:buClrTx/>
              <a:buSzPct val="130000"/>
              <a:buFontTx/>
              <a:buNone/>
            </a:pPr>
            <a:r>
              <a:rPr lang="de-DE" altLang="en-US" sz="1800">
                <a:latin typeface="Arial Narrow" panose="020B0606020202030204" pitchFamily="34" charset="0"/>
              </a:rPr>
              <a:t>					</a:t>
            </a:r>
          </a:p>
        </p:txBody>
      </p:sp>
      <p:sp>
        <p:nvSpPr>
          <p:cNvPr id="45063" name="Text Box 5"/>
          <p:cNvSpPr txBox="1">
            <a:spLocks noChangeArrowheads="1"/>
          </p:cNvSpPr>
          <p:nvPr/>
        </p:nvSpPr>
        <p:spPr bwMode="auto">
          <a:xfrm rot="-5417876">
            <a:off x="-997158" y="3951289"/>
            <a:ext cx="3582988"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50000"/>
              </a:spcBef>
              <a:buClrTx/>
              <a:buSzTx/>
              <a:buFontTx/>
              <a:buNone/>
            </a:pPr>
            <a:r>
              <a:rPr lang="de-DE" altLang="en-US" sz="800" dirty="0">
                <a:solidFill>
                  <a:schemeClr val="accent1"/>
                </a:solidFill>
                <a:latin typeface="Arial" panose="020B0604020202020204" pitchFamily="34" charset="0"/>
              </a:rPr>
              <a:t>used by permission of G. Grinstein, University of Massachusettes at Lowell</a:t>
            </a:r>
          </a:p>
        </p:txBody>
      </p:sp>
      <p:sp>
        <p:nvSpPr>
          <p:cNvPr id="45064" name="Rectangle 6"/>
          <p:cNvSpPr>
            <a:spLocks noGrp="1" noChangeArrowheads="1"/>
          </p:cNvSpPr>
          <p:nvPr>
            <p:ph type="title" idx="4294967295"/>
          </p:nvPr>
        </p:nvSpPr>
        <p:spPr>
          <a:xfrm>
            <a:off x="2200275" y="202111"/>
            <a:ext cx="7772400" cy="762000"/>
          </a:xfrm>
        </p:spPr>
        <p:txBody>
          <a:bodyPr/>
          <a:lstStyle/>
          <a:p>
            <a:pPr eaLnBrk="1" hangingPunct="1"/>
            <a:r>
              <a:rPr lang="de-DE" altLang="en-US" dirty="0" smtClean="0"/>
              <a:t>Stick</a:t>
            </a:r>
            <a:r>
              <a:rPr lang="de-DE" altLang="en-US" dirty="0" smtClean="0">
                <a:solidFill>
                  <a:schemeClr val="tx1"/>
                </a:solidFill>
              </a:rPr>
              <a:t> </a:t>
            </a:r>
            <a:r>
              <a:rPr lang="de-DE" altLang="en-US" dirty="0" smtClean="0"/>
              <a:t>Figure</a:t>
            </a:r>
            <a:endParaRPr lang="en-US" altLang="en-US" sz="4000" dirty="0"/>
          </a:p>
        </p:txBody>
      </p:sp>
      <p:sp>
        <p:nvSpPr>
          <p:cNvPr id="10" name="Rectangle 3"/>
          <p:cNvSpPr txBox="1">
            <a:spLocks noChangeArrowheads="1"/>
          </p:cNvSpPr>
          <p:nvPr/>
        </p:nvSpPr>
        <p:spPr>
          <a:xfrm>
            <a:off x="7076448" y="1745308"/>
            <a:ext cx="4464091" cy="3797300"/>
          </a:xfrm>
          <a:prstGeom prst="rect">
            <a:avLst/>
          </a:prstGeom>
        </p:spPr>
        <p:txBody>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lnSpc>
                <a:spcPct val="110000"/>
              </a:lnSpc>
            </a:pPr>
            <a:r>
              <a:rPr lang="de-DE" altLang="en-US" dirty="0" smtClean="0">
                <a:latin typeface="Calibri" panose="020F0502020204030204" pitchFamily="34" charset="0"/>
              </a:rPr>
              <a:t>A </a:t>
            </a:r>
            <a:r>
              <a:rPr lang="de-DE" altLang="en-US" dirty="0">
                <a:latin typeface="Calibri" panose="020F0502020204030204" pitchFamily="34" charset="0"/>
              </a:rPr>
              <a:t>census data figure showing age, income, gender, education, etc</a:t>
            </a:r>
            <a:r>
              <a:rPr lang="de-DE" altLang="en-US" dirty="0" smtClean="0">
                <a:latin typeface="Calibri" panose="020F0502020204030204" pitchFamily="34" charset="0"/>
              </a:rPr>
              <a:t>.</a:t>
            </a:r>
          </a:p>
          <a:p>
            <a:pPr>
              <a:lnSpc>
                <a:spcPct val="110000"/>
              </a:lnSpc>
            </a:pPr>
            <a:endParaRPr lang="de-DE" altLang="en-US" dirty="0">
              <a:latin typeface="Calibri" panose="020F0502020204030204" pitchFamily="34" charset="0"/>
            </a:endParaRPr>
          </a:p>
          <a:p>
            <a:pPr>
              <a:lnSpc>
                <a:spcPct val="110000"/>
              </a:lnSpc>
            </a:pPr>
            <a:r>
              <a:rPr lang="en-US" altLang="en-US" dirty="0">
                <a:latin typeface="Calibri" panose="020F0502020204030204" pitchFamily="34" charset="0"/>
              </a:rPr>
              <a:t>A 5-piece stick figure (1 body and 4 limbs w. different angle/length)</a:t>
            </a:r>
          </a:p>
          <a:p>
            <a:pPr marL="0" indent="0">
              <a:lnSpc>
                <a:spcPct val="110000"/>
              </a:lnSpc>
              <a:buNone/>
            </a:pPr>
            <a:endParaRPr lang="de-DE" altLang="en-US" dirty="0">
              <a:latin typeface="Calibri" panose="020F0502020204030204" pitchFamily="34" charset="0"/>
            </a:endParaRPr>
          </a:p>
        </p:txBody>
      </p:sp>
    </p:spTree>
    <p:extLst>
      <p:ext uri="{BB962C8B-B14F-4D97-AF65-F5344CB8AC3E}">
        <p14:creationId xmlns:p14="http://schemas.microsoft.com/office/powerpoint/2010/main" val="2170491400"/>
      </p:ext>
    </p:extLst>
  </p:cSld>
  <p:clrMapOvr>
    <a:masterClrMapping/>
  </p:clrMapOvr>
  <p:transition>
    <p:zo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GraphVis_ExConeTree_15_d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9312" y="4017250"/>
            <a:ext cx="4012820" cy="231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Rectangle 2"/>
          <p:cNvSpPr>
            <a:spLocks noGrp="1" noChangeArrowheads="1"/>
          </p:cNvSpPr>
          <p:nvPr>
            <p:ph type="title"/>
          </p:nvPr>
        </p:nvSpPr>
        <p:spPr/>
        <p:txBody>
          <a:bodyPr>
            <a:normAutofit/>
          </a:bodyPr>
          <a:lstStyle/>
          <a:p>
            <a:pPr eaLnBrk="1" hangingPunct="1"/>
            <a:r>
              <a:rPr lang="de-DE" altLang="en-US" dirty="0"/>
              <a:t>Hierarchical Visualization Techniques</a:t>
            </a:r>
            <a:endParaRPr lang="en-US" altLang="en-US" dirty="0"/>
          </a:p>
        </p:txBody>
      </p:sp>
      <p:sp>
        <p:nvSpPr>
          <p:cNvPr id="46084" name="Rectangle 3"/>
          <p:cNvSpPr>
            <a:spLocks noGrp="1" noChangeArrowheads="1"/>
          </p:cNvSpPr>
          <p:nvPr>
            <p:ph type="body" idx="1"/>
          </p:nvPr>
        </p:nvSpPr>
        <p:spPr/>
        <p:txBody>
          <a:bodyPr/>
          <a:lstStyle/>
          <a:p>
            <a:pPr eaLnBrk="1" hangingPunct="1">
              <a:lnSpc>
                <a:spcPct val="110000"/>
              </a:lnSpc>
            </a:pPr>
            <a:r>
              <a:rPr lang="de-DE" altLang="en-US" sz="2400" dirty="0" smtClean="0"/>
              <a:t>Visualization of the data using a hierarchical partitioning into subspaces</a:t>
            </a:r>
          </a:p>
          <a:p>
            <a:pPr eaLnBrk="1" hangingPunct="1">
              <a:lnSpc>
                <a:spcPct val="110000"/>
              </a:lnSpc>
            </a:pPr>
            <a:r>
              <a:rPr lang="de-DE" altLang="en-US" sz="2400" dirty="0" smtClean="0"/>
              <a:t>Methods</a:t>
            </a:r>
          </a:p>
          <a:p>
            <a:pPr lvl="1" eaLnBrk="1" hangingPunct="1">
              <a:lnSpc>
                <a:spcPct val="110000"/>
              </a:lnSpc>
            </a:pPr>
            <a:r>
              <a:rPr lang="de-DE" altLang="en-US" sz="2400" dirty="0" smtClean="0"/>
              <a:t>Dimensional Stacking</a:t>
            </a:r>
          </a:p>
          <a:p>
            <a:pPr lvl="1" eaLnBrk="1" hangingPunct="1">
              <a:lnSpc>
                <a:spcPct val="110000"/>
              </a:lnSpc>
            </a:pPr>
            <a:r>
              <a:rPr lang="de-DE" altLang="en-US" sz="2400" dirty="0" smtClean="0"/>
              <a:t>Worlds-within-Worlds</a:t>
            </a:r>
          </a:p>
          <a:p>
            <a:pPr lvl="1" eaLnBrk="1" hangingPunct="1">
              <a:lnSpc>
                <a:spcPct val="110000"/>
              </a:lnSpc>
            </a:pPr>
            <a:r>
              <a:rPr lang="de-DE" altLang="en-US" sz="2400" dirty="0" smtClean="0"/>
              <a:t>Tree-Map </a:t>
            </a:r>
          </a:p>
          <a:p>
            <a:pPr lvl="1" eaLnBrk="1" hangingPunct="1">
              <a:lnSpc>
                <a:spcPct val="110000"/>
              </a:lnSpc>
            </a:pPr>
            <a:r>
              <a:rPr lang="de-DE" altLang="en-US" sz="2400" dirty="0" smtClean="0"/>
              <a:t>Cone Trees</a:t>
            </a:r>
          </a:p>
          <a:p>
            <a:pPr lvl="1" eaLnBrk="1" hangingPunct="1">
              <a:lnSpc>
                <a:spcPct val="110000"/>
              </a:lnSpc>
            </a:pPr>
            <a:r>
              <a:rPr lang="de-DE" altLang="en-US" sz="2400" dirty="0" smtClean="0"/>
              <a:t>InfoCube</a:t>
            </a:r>
            <a:endParaRPr lang="en-US" altLang="en-US" sz="2400" dirty="0" smtClean="0"/>
          </a:p>
        </p:txBody>
      </p:sp>
      <p:pic>
        <p:nvPicPr>
          <p:cNvPr id="4" name="Picture 3" descr="dimsta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3389" y="1831954"/>
            <a:ext cx="3391720" cy="1909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pic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5482" y="1831953"/>
            <a:ext cx="3108402" cy="1909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C:\hanj\0bk\bk3_slides\photos\million-treemap.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8364" y="4017250"/>
            <a:ext cx="2480039" cy="1860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http://www.csl.sony.co.jp/person/rekimoto/cube/cube.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34773" y="3903603"/>
            <a:ext cx="2740219" cy="2087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8249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normAutofit/>
          </a:bodyPr>
          <a:lstStyle/>
          <a:p>
            <a:pPr eaLnBrk="1" hangingPunct="1"/>
            <a:r>
              <a:rPr lang="en-US" altLang="en-US" dirty="0"/>
              <a:t>Dimensional Stacking</a:t>
            </a:r>
          </a:p>
        </p:txBody>
      </p:sp>
      <p:sp>
        <p:nvSpPr>
          <p:cNvPr id="47108" name="Rectangle 5"/>
          <p:cNvSpPr>
            <a:spLocks noGrp="1" noChangeArrowheads="1"/>
          </p:cNvSpPr>
          <p:nvPr>
            <p:ph type="body" sz="half" idx="2"/>
          </p:nvPr>
        </p:nvSpPr>
        <p:spPr>
          <a:xfrm>
            <a:off x="742949" y="3581400"/>
            <a:ext cx="10429875" cy="3048000"/>
          </a:xfrm>
        </p:spPr>
        <p:txBody>
          <a:bodyPr/>
          <a:lstStyle/>
          <a:p>
            <a:pPr eaLnBrk="1" hangingPunct="1"/>
            <a:r>
              <a:rPr lang="de-DE" altLang="en-US" sz="2400" dirty="0">
                <a:latin typeface="Calibri" panose="020F0502020204030204" pitchFamily="34" charset="0"/>
              </a:rPr>
              <a:t>Partitioning of the n-dimensional attribute space in 2-D subspaces, which are ‘stacked’ into each other</a:t>
            </a:r>
          </a:p>
          <a:p>
            <a:pPr eaLnBrk="1" hangingPunct="1"/>
            <a:r>
              <a:rPr lang="de-DE" altLang="en-US" sz="2400" dirty="0">
                <a:latin typeface="Calibri" panose="020F0502020204030204" pitchFamily="34" charset="0"/>
              </a:rPr>
              <a:t>Partitioning of the attribute value ranges into classes.  The important attributes should be used on the outer levels.</a:t>
            </a:r>
            <a:endParaRPr lang="de-DE" altLang="en-US" sz="2400" b="1" dirty="0">
              <a:latin typeface="Calibri" panose="020F0502020204030204" pitchFamily="34" charset="0"/>
            </a:endParaRPr>
          </a:p>
          <a:p>
            <a:pPr eaLnBrk="1" hangingPunct="1"/>
            <a:r>
              <a:rPr lang="de-DE" altLang="en-US" sz="2400" dirty="0">
                <a:latin typeface="Calibri" panose="020F0502020204030204" pitchFamily="34" charset="0"/>
              </a:rPr>
              <a:t>Adequate for data with ordinal attributes of low cardinality</a:t>
            </a:r>
          </a:p>
          <a:p>
            <a:pPr eaLnBrk="1" hangingPunct="1"/>
            <a:r>
              <a:rPr lang="en-US" altLang="en-US" sz="2400" dirty="0">
                <a:latin typeface="Calibri" panose="020F0502020204030204" pitchFamily="34" charset="0"/>
              </a:rPr>
              <a:t>But, difficult to display more than nine dimensions</a:t>
            </a:r>
          </a:p>
          <a:p>
            <a:pPr eaLnBrk="1" hangingPunct="1"/>
            <a:r>
              <a:rPr lang="en-US" altLang="en-US" sz="2400" dirty="0">
                <a:latin typeface="Calibri" panose="020F0502020204030204" pitchFamily="34" charset="0"/>
              </a:rPr>
              <a:t>Important to map dimensions appropriately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167" y="1228725"/>
            <a:ext cx="8453438" cy="2242448"/>
          </a:xfrm>
          <a:prstGeom prst="rect">
            <a:avLst/>
          </a:prstGeom>
        </p:spPr>
      </p:pic>
    </p:spTree>
    <p:extLst>
      <p:ext uri="{BB962C8B-B14F-4D97-AF65-F5344CB8AC3E}">
        <p14:creationId xmlns:p14="http://schemas.microsoft.com/office/powerpoint/2010/main" val="942770606"/>
      </p:ext>
    </p:extLst>
  </p:cSld>
  <p:clrMapOvr>
    <a:masterClrMapping/>
  </p:clrMapOvr>
  <p:transition>
    <p:zo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656665" y="304800"/>
            <a:ext cx="10954870" cy="685800"/>
          </a:xfrm>
          <a:noFill/>
        </p:spPr>
        <p:txBody>
          <a:bodyPr vert="horz" lIns="92075" tIns="46038" rIns="92075" bIns="46038" rtlCol="0" anchor="ctr">
            <a:normAutofit fontScale="90000"/>
          </a:bodyPr>
          <a:lstStyle/>
          <a:p>
            <a:r>
              <a:rPr lang="en-US" altLang="en-US" dirty="0" smtClean="0"/>
              <a:t>Types </a:t>
            </a:r>
            <a:r>
              <a:rPr lang="en-US" altLang="en-US" dirty="0"/>
              <a:t>of Data </a:t>
            </a:r>
            <a:r>
              <a:rPr lang="en-US" altLang="en-US" dirty="0" smtClean="0"/>
              <a:t>Sets: (2) Graphs and Networks</a:t>
            </a:r>
          </a:p>
        </p:txBody>
      </p:sp>
      <p:sp>
        <p:nvSpPr>
          <p:cNvPr id="17412" name="Rectangle 3"/>
          <p:cNvSpPr>
            <a:spLocks noGrp="1" noChangeArrowheads="1"/>
          </p:cNvSpPr>
          <p:nvPr>
            <p:ph type="body" idx="1"/>
          </p:nvPr>
        </p:nvSpPr>
        <p:spPr>
          <a:xfrm>
            <a:off x="656665" y="1116106"/>
            <a:ext cx="8747312" cy="1578968"/>
          </a:xfrm>
          <a:noFill/>
        </p:spPr>
        <p:txBody>
          <a:bodyPr vert="horz" lIns="92075" tIns="46038" rIns="92075" bIns="46038" rtlCol="0">
            <a:noAutofit/>
          </a:bodyPr>
          <a:lstStyle/>
          <a:p>
            <a:pPr marL="523881" indent="-342900">
              <a:lnSpc>
                <a:spcPct val="200000"/>
              </a:lnSpc>
              <a:spcBef>
                <a:spcPts val="0"/>
              </a:spcBef>
            </a:pPr>
            <a:r>
              <a:rPr lang="en-US" altLang="en-US" sz="2400" dirty="0" smtClean="0">
                <a:cs typeface="Times New Roman" panose="02020603050405020304" pitchFamily="18" charset="0"/>
              </a:rPr>
              <a:t>Transportation network</a:t>
            </a:r>
          </a:p>
          <a:p>
            <a:pPr marL="523881" indent="-342900">
              <a:lnSpc>
                <a:spcPct val="200000"/>
              </a:lnSpc>
              <a:spcBef>
                <a:spcPts val="0"/>
              </a:spcBef>
            </a:pPr>
            <a:r>
              <a:rPr lang="en-US" altLang="en-US" sz="2400" dirty="0" smtClean="0">
                <a:cs typeface="Times New Roman" panose="02020603050405020304" pitchFamily="18" charset="0"/>
              </a:rPr>
              <a:t>World </a:t>
            </a:r>
            <a:r>
              <a:rPr lang="en-US" altLang="en-US" sz="2400" dirty="0">
                <a:cs typeface="Times New Roman" panose="02020603050405020304" pitchFamily="18" charset="0"/>
              </a:rPr>
              <a:t>Wide </a:t>
            </a:r>
            <a:r>
              <a:rPr lang="en-US" altLang="en-US" sz="2400" dirty="0" smtClean="0">
                <a:cs typeface="Times New Roman" panose="02020603050405020304" pitchFamily="18" charset="0"/>
              </a:rPr>
              <a:t>Web</a:t>
            </a:r>
            <a:endParaRPr lang="en-US" altLang="en-US" sz="2400" dirty="0">
              <a:cs typeface="Times New Roman" panose="02020603050405020304" pitchFamily="18" charset="0"/>
            </a:endParaRPr>
          </a:p>
        </p:txBody>
      </p:sp>
      <p:pic>
        <p:nvPicPr>
          <p:cNvPr id="35846" name="Picture 6" descr="http://www.hotelsneardcmetro.com/wp-content/uploads/2013/03/washington-dc-metro-station-with-hotels-close-b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8974" y="1263315"/>
            <a:ext cx="3110252" cy="2789405"/>
          </a:xfrm>
          <a:prstGeom prst="rect">
            <a:avLst/>
          </a:prstGeom>
          <a:noFill/>
          <a:extLst>
            <a:ext uri="{909E8E84-426E-40DD-AFC4-6F175D3DCCD1}">
              <a14:hiddenFill xmlns:a14="http://schemas.microsoft.com/office/drawing/2010/main">
                <a:solidFill>
                  <a:srgbClr val="FFFFFF"/>
                </a:solidFill>
              </a14:hiddenFill>
            </a:ext>
          </a:extLst>
        </p:spPr>
      </p:pic>
      <p:pic>
        <p:nvPicPr>
          <p:cNvPr id="35848" name="Picture 8" descr="http://www.vlib.us/web/opte.or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7725" y="1232639"/>
            <a:ext cx="2672455" cy="2850757"/>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http://chem.ch.huji.ac.il/pics/bin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418" y="2658018"/>
            <a:ext cx="2842421" cy="25882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p:cNvSpPr txBox="1">
            <a:spLocks noChangeArrowheads="1"/>
          </p:cNvSpPr>
          <p:nvPr/>
        </p:nvSpPr>
        <p:spPr>
          <a:xfrm>
            <a:off x="656665" y="5156102"/>
            <a:ext cx="4952342" cy="1788460"/>
          </a:xfrm>
          <a:prstGeom prst="rect">
            <a:avLst/>
          </a:prstGeom>
          <a:noFill/>
        </p:spPr>
        <p:txBody>
          <a:bodyPr vert="horz" lIns="92075" tIns="46038" rIns="92075" bIns="4603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523881" indent="-342900">
              <a:lnSpc>
                <a:spcPct val="200000"/>
              </a:lnSpc>
              <a:spcBef>
                <a:spcPts val="0"/>
              </a:spcBef>
            </a:pPr>
            <a:r>
              <a:rPr lang="en-US" altLang="en-US" sz="2400" dirty="0" smtClean="0">
                <a:cs typeface="Times New Roman" panose="02020603050405020304" pitchFamily="18" charset="0"/>
              </a:rPr>
              <a:t>Molecular Structures</a:t>
            </a:r>
          </a:p>
          <a:p>
            <a:pPr marL="523881" indent="-342900">
              <a:lnSpc>
                <a:spcPct val="200000"/>
              </a:lnSpc>
              <a:spcBef>
                <a:spcPts val="0"/>
              </a:spcBef>
            </a:pPr>
            <a:r>
              <a:rPr lang="en-US" altLang="en-US" sz="2400" dirty="0">
                <a:cs typeface="Times New Roman" panose="02020603050405020304" pitchFamily="18" charset="0"/>
              </a:rPr>
              <a:t>Social or information </a:t>
            </a:r>
            <a:r>
              <a:rPr lang="en-US" altLang="en-US" sz="2400" dirty="0" smtClean="0">
                <a:cs typeface="Times New Roman" panose="02020603050405020304" pitchFamily="18" charset="0"/>
              </a:rPr>
              <a:t>networks</a:t>
            </a:r>
            <a:endParaRPr lang="en-US" altLang="en-US" sz="2400" dirty="0">
              <a:cs typeface="Times New Roman" panose="02020603050405020304" pitchFamily="18" charset="0"/>
            </a:endParaRPr>
          </a:p>
        </p:txBody>
      </p:sp>
      <p:pic>
        <p:nvPicPr>
          <p:cNvPr id="35852" name="Picture 12" descr="http://cdn1.tnwcdn.com/wp-content/blogs.dir/1/files/2013/11/social-network-link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9007" y="4199929"/>
            <a:ext cx="4670924" cy="2627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5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ChangeArrowheads="1"/>
          </p:cNvSpPr>
          <p:nvPr/>
        </p:nvSpPr>
        <p:spPr bwMode="auto">
          <a:xfrm>
            <a:off x="2590800" y="1219201"/>
            <a:ext cx="75819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3810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lvl="2">
              <a:spcBef>
                <a:spcPts val="1900"/>
              </a:spcBef>
              <a:spcAft>
                <a:spcPts val="1500"/>
              </a:spcAft>
              <a:buClrTx/>
              <a:buSzTx/>
              <a:buNone/>
            </a:pPr>
            <a:r>
              <a:rPr lang="de-DE" altLang="en-US" sz="1000">
                <a:solidFill>
                  <a:schemeClr val="accent1"/>
                </a:solidFill>
                <a:latin typeface="Arial" panose="020B0604020202020204" pitchFamily="34" charset="0"/>
              </a:rPr>
              <a:t>Used by permission of M. Ward, Worcester Polytechnic Institute</a:t>
            </a:r>
          </a:p>
        </p:txBody>
      </p:sp>
      <p:pic>
        <p:nvPicPr>
          <p:cNvPr id="48132" name="Picture 3" descr="dimst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1" y="1460500"/>
            <a:ext cx="7419975" cy="417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Text Box 4"/>
          <p:cNvSpPr txBox="1">
            <a:spLocks noChangeArrowheads="1"/>
          </p:cNvSpPr>
          <p:nvPr/>
        </p:nvSpPr>
        <p:spPr bwMode="auto">
          <a:xfrm>
            <a:off x="1905000" y="5715001"/>
            <a:ext cx="8305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50000"/>
              </a:spcBef>
              <a:buClrTx/>
              <a:buSzTx/>
              <a:buFontTx/>
              <a:buNone/>
            </a:pPr>
            <a:r>
              <a:rPr lang="de-DE" altLang="en-US" sz="2000">
                <a:latin typeface="Calibri" panose="020F0502020204030204" pitchFamily="34" charset="0"/>
              </a:rPr>
              <a:t>Visualization of oil mining data with longitude and latitude mapped to the outer x-, y-axes and ore grade and depth mapped to the inner x-, y-axes</a:t>
            </a:r>
          </a:p>
        </p:txBody>
      </p:sp>
      <p:sp>
        <p:nvSpPr>
          <p:cNvPr id="48134" name="Rectangle 5"/>
          <p:cNvSpPr>
            <a:spLocks noGrp="1" noChangeArrowheads="1"/>
          </p:cNvSpPr>
          <p:nvPr>
            <p:ph type="title" idx="4294967295"/>
          </p:nvPr>
        </p:nvSpPr>
        <p:spPr/>
        <p:txBody>
          <a:bodyPr/>
          <a:lstStyle/>
          <a:p>
            <a:pPr eaLnBrk="1" hangingPunct="1"/>
            <a:r>
              <a:rPr lang="en-US" altLang="en-US" smtClean="0"/>
              <a:t>Dimensional Stacking</a:t>
            </a:r>
          </a:p>
        </p:txBody>
      </p:sp>
    </p:spTree>
    <p:extLst>
      <p:ext uri="{BB962C8B-B14F-4D97-AF65-F5344CB8AC3E}">
        <p14:creationId xmlns:p14="http://schemas.microsoft.com/office/powerpoint/2010/main" val="339265922"/>
      </p:ext>
    </p:extLst>
  </p:cSld>
  <p:clrMapOvr>
    <a:masterClrMapping/>
  </p:clrMapOvr>
  <p:transition>
    <p:zo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p:txBody>
          <a:bodyPr/>
          <a:lstStyle/>
          <a:p>
            <a:pPr eaLnBrk="1" hangingPunct="1"/>
            <a:r>
              <a:rPr lang="de-DE" altLang="en-US" smtClean="0"/>
              <a:t>Worlds-within-Worlds</a:t>
            </a:r>
            <a:endParaRPr lang="en-US" altLang="en-US" smtClean="0"/>
          </a:p>
        </p:txBody>
      </p:sp>
      <p:sp>
        <p:nvSpPr>
          <p:cNvPr id="49156" name="Rectangle 3"/>
          <p:cNvSpPr>
            <a:spLocks noGrp="1" noChangeArrowheads="1"/>
          </p:cNvSpPr>
          <p:nvPr>
            <p:ph type="body" sz="half" idx="1"/>
          </p:nvPr>
        </p:nvSpPr>
        <p:spPr>
          <a:xfrm>
            <a:off x="590549" y="1295400"/>
            <a:ext cx="10925175" cy="1981200"/>
          </a:xfrm>
        </p:spPr>
        <p:txBody>
          <a:bodyPr/>
          <a:lstStyle/>
          <a:p>
            <a:pPr marL="457200" indent="-457200"/>
            <a:r>
              <a:rPr lang="de-DE" altLang="en-US" sz="2400" dirty="0">
                <a:latin typeface="Calibri" panose="020F0502020204030204" pitchFamily="34" charset="0"/>
              </a:rPr>
              <a:t>Assign </a:t>
            </a:r>
            <a:r>
              <a:rPr lang="en-US" altLang="en-US" sz="2400" dirty="0">
                <a:latin typeface="Calibri" panose="020F0502020204030204" pitchFamily="34" charset="0"/>
              </a:rPr>
              <a:t>the function and two most important parameters to innermost world </a:t>
            </a:r>
          </a:p>
          <a:p>
            <a:pPr marL="457200" indent="-457200"/>
            <a:r>
              <a:rPr lang="en-US" altLang="en-US" sz="2400" dirty="0">
                <a:latin typeface="Calibri" panose="020F0502020204030204" pitchFamily="34" charset="0"/>
              </a:rPr>
              <a:t>Fix all other parameters at constant values - draw other (1 or 2 or 3 dimensional worlds choosing these as the axes)</a:t>
            </a:r>
          </a:p>
          <a:p>
            <a:pPr marL="457200" indent="-457200"/>
            <a:r>
              <a:rPr lang="en-US" altLang="en-US" sz="2400" dirty="0">
                <a:latin typeface="Calibri" panose="020F0502020204030204" pitchFamily="34" charset="0"/>
              </a:rPr>
              <a:t>Software that uses this paradigm</a:t>
            </a:r>
          </a:p>
        </p:txBody>
      </p:sp>
      <p:sp>
        <p:nvSpPr>
          <p:cNvPr id="49157" name="Rectangle 5"/>
          <p:cNvSpPr>
            <a:spLocks noGrp="1" noChangeArrowheads="1"/>
          </p:cNvSpPr>
          <p:nvPr>
            <p:ph type="body" sz="half" idx="2"/>
          </p:nvPr>
        </p:nvSpPr>
        <p:spPr>
          <a:xfrm>
            <a:off x="590549" y="3057525"/>
            <a:ext cx="4400551" cy="3494088"/>
          </a:xfrm>
        </p:spPr>
        <p:txBody>
          <a:bodyPr/>
          <a:lstStyle/>
          <a:p>
            <a:pPr marL="800100" lvl="1" indent="-342900"/>
            <a:r>
              <a:rPr lang="en-US" altLang="en-US" dirty="0">
                <a:latin typeface="Calibri" panose="020F0502020204030204" pitchFamily="34" charset="0"/>
              </a:rPr>
              <a:t>N–vision: Dynamic interaction through data glove and stereo displays, including  rotation, scaling (inner) and translation (inner/outer) </a:t>
            </a:r>
          </a:p>
          <a:p>
            <a:pPr marL="800100" lvl="1" indent="-342900"/>
            <a:r>
              <a:rPr lang="en-US" altLang="en-US" dirty="0">
                <a:latin typeface="Calibri" panose="020F0502020204030204" pitchFamily="34" charset="0"/>
              </a:rPr>
              <a:t>Auto Visual: Static interaction by means of queries</a:t>
            </a:r>
          </a:p>
        </p:txBody>
      </p:sp>
      <p:pic>
        <p:nvPicPr>
          <p:cNvPr id="49158" name="Picture 4" descr="pic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9236" y="2718742"/>
            <a:ext cx="6519600" cy="4005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270898"/>
      </p:ext>
    </p:extLst>
  </p:cSld>
  <p:clrMapOvr>
    <a:masterClrMapping/>
  </p:clrMapOvr>
  <p:transition>
    <p:zo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title"/>
          </p:nvPr>
        </p:nvSpPr>
        <p:spPr/>
        <p:txBody>
          <a:bodyPr/>
          <a:lstStyle/>
          <a:p>
            <a:pPr eaLnBrk="1" hangingPunct="1"/>
            <a:r>
              <a:rPr lang="en-US" altLang="en-US" dirty="0" smtClean="0"/>
              <a:t>Tree-Map</a:t>
            </a:r>
            <a:endParaRPr lang="en-US" altLang="en-US" dirty="0" smtClean="0">
              <a:solidFill>
                <a:schemeClr val="tx1"/>
              </a:solidFill>
            </a:endParaRPr>
          </a:p>
        </p:txBody>
      </p:sp>
      <p:sp>
        <p:nvSpPr>
          <p:cNvPr id="50180" name="Rectangle 6"/>
          <p:cNvSpPr>
            <a:spLocks noGrp="1" noChangeArrowheads="1"/>
          </p:cNvSpPr>
          <p:nvPr>
            <p:ph type="body" idx="1"/>
          </p:nvPr>
        </p:nvSpPr>
        <p:spPr>
          <a:xfrm>
            <a:off x="561975" y="1219200"/>
            <a:ext cx="10982325" cy="1600200"/>
          </a:xfrm>
        </p:spPr>
        <p:txBody>
          <a:bodyPr/>
          <a:lstStyle/>
          <a:p>
            <a:pPr eaLnBrk="1" hangingPunct="1"/>
            <a:r>
              <a:rPr lang="de-DE" altLang="en-US" sz="2400"/>
              <a:t>Screen-filling method which uses a hierarchical partitioning of the screen into regions depending on the attribute values</a:t>
            </a:r>
            <a:endParaRPr lang="de-DE" altLang="en-US" sz="2400" b="1"/>
          </a:p>
          <a:p>
            <a:pPr eaLnBrk="1" hangingPunct="1"/>
            <a:r>
              <a:rPr lang="de-DE" altLang="en-US" sz="2400"/>
              <a:t>The x- and y-dimension of the screen are partitioned alternately according to the attribute values (classes)</a:t>
            </a:r>
          </a:p>
        </p:txBody>
      </p:sp>
      <p:sp>
        <p:nvSpPr>
          <p:cNvPr id="50181" name="Text Box 5"/>
          <p:cNvSpPr txBox="1">
            <a:spLocks noChangeArrowheads="1"/>
          </p:cNvSpPr>
          <p:nvPr/>
        </p:nvSpPr>
        <p:spPr bwMode="auto">
          <a:xfrm>
            <a:off x="1123950" y="6367462"/>
            <a:ext cx="45672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en-US" sz="1600" dirty="0" err="1"/>
              <a:t>Schneiderman@UMD</a:t>
            </a:r>
            <a:r>
              <a:rPr lang="en-US" altLang="en-US" sz="1600" dirty="0"/>
              <a:t>: Tree-Map of a File System</a:t>
            </a:r>
          </a:p>
        </p:txBody>
      </p:sp>
      <p:pic>
        <p:nvPicPr>
          <p:cNvPr id="50182" name="Picture 7" descr="C:\hanj\0bk\bk3_slides\photos\million-treem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776" y="2962519"/>
            <a:ext cx="4494028" cy="337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363" y="2962519"/>
            <a:ext cx="4695825" cy="337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4" name="Text Box 5"/>
          <p:cNvSpPr txBox="1">
            <a:spLocks noChangeArrowheads="1"/>
          </p:cNvSpPr>
          <p:nvPr/>
        </p:nvSpPr>
        <p:spPr bwMode="auto">
          <a:xfrm>
            <a:off x="6200776" y="6273800"/>
            <a:ext cx="449402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600" dirty="0" err="1"/>
              <a:t>Schneiderman@UMD</a:t>
            </a:r>
            <a:r>
              <a:rPr lang="en-US" altLang="en-US" sz="1600" dirty="0"/>
              <a:t>: Tree-Map to support large data sets of a million items </a:t>
            </a:r>
          </a:p>
        </p:txBody>
      </p:sp>
    </p:spTree>
    <p:extLst>
      <p:ext uri="{BB962C8B-B14F-4D97-AF65-F5344CB8AC3E}">
        <p14:creationId xmlns:p14="http://schemas.microsoft.com/office/powerpoint/2010/main" val="3243428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pPr eaLnBrk="1" hangingPunct="1"/>
            <a:r>
              <a:rPr lang="de-DE" altLang="en-US" dirty="0" smtClean="0"/>
              <a:t>InfoCube</a:t>
            </a:r>
            <a:endParaRPr lang="en-US" altLang="en-US" dirty="0" smtClean="0"/>
          </a:p>
        </p:txBody>
      </p:sp>
      <p:sp>
        <p:nvSpPr>
          <p:cNvPr id="51204" name="Rectangle 3"/>
          <p:cNvSpPr>
            <a:spLocks noGrp="1" noChangeArrowheads="1"/>
          </p:cNvSpPr>
          <p:nvPr>
            <p:ph type="body" idx="1"/>
          </p:nvPr>
        </p:nvSpPr>
        <p:spPr>
          <a:xfrm>
            <a:off x="523875" y="1190625"/>
            <a:ext cx="10953750" cy="1562100"/>
          </a:xfrm>
        </p:spPr>
        <p:txBody>
          <a:bodyPr/>
          <a:lstStyle/>
          <a:p>
            <a:pPr eaLnBrk="1" hangingPunct="1"/>
            <a:r>
              <a:rPr lang="de-DE" altLang="en-US" sz="2400" dirty="0" smtClean="0"/>
              <a:t>A 3-D visualization technique where hierarchical information is displayed as nested semi-transparent cubes </a:t>
            </a:r>
          </a:p>
          <a:p>
            <a:pPr eaLnBrk="1" hangingPunct="1"/>
            <a:r>
              <a:rPr lang="de-DE" altLang="en-US" sz="2400" dirty="0" smtClean="0"/>
              <a:t>The outermost cubes correspond to the top level data, while the subnodes or the lower level data are represented as smaller cubes inside the outermost cubes, etc.</a:t>
            </a:r>
          </a:p>
        </p:txBody>
      </p:sp>
      <p:pic>
        <p:nvPicPr>
          <p:cNvPr id="51205" name="Picture 11" descr="http://www.csl.sony.co.jp/person/rekimoto/cube/cub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8100" y="2838449"/>
            <a:ext cx="5219700" cy="3976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9338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6" descr="GraphVis_ExConeTree_15_den_t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750" y="3276600"/>
            <a:ext cx="310515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8" name="Picture 5" descr="GraphVis_ExConeTree_15_d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1850" y="104775"/>
            <a:ext cx="47625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Rectangle 2"/>
          <p:cNvSpPr>
            <a:spLocks noGrp="1" noChangeArrowheads="1"/>
          </p:cNvSpPr>
          <p:nvPr>
            <p:ph type="title"/>
          </p:nvPr>
        </p:nvSpPr>
        <p:spPr>
          <a:xfrm>
            <a:off x="1657350" y="104775"/>
            <a:ext cx="7410450" cy="809625"/>
          </a:xfrm>
        </p:spPr>
        <p:txBody>
          <a:bodyPr>
            <a:noAutofit/>
          </a:bodyPr>
          <a:lstStyle/>
          <a:p>
            <a:pPr eaLnBrk="1" hangingPunct="1"/>
            <a:r>
              <a:rPr lang="de-DE" altLang="en-US" dirty="0" smtClean="0"/>
              <a:t>Three-D Cone Trees</a:t>
            </a:r>
            <a:endParaRPr lang="en-US" altLang="en-US" dirty="0" smtClean="0"/>
          </a:p>
        </p:txBody>
      </p:sp>
      <p:sp>
        <p:nvSpPr>
          <p:cNvPr id="52230" name="Rectangle 3"/>
          <p:cNvSpPr>
            <a:spLocks noGrp="1" noChangeArrowheads="1"/>
          </p:cNvSpPr>
          <p:nvPr>
            <p:ph type="body" idx="1"/>
          </p:nvPr>
        </p:nvSpPr>
        <p:spPr>
          <a:xfrm>
            <a:off x="571499" y="1295400"/>
            <a:ext cx="6962775" cy="5181600"/>
          </a:xfrm>
        </p:spPr>
        <p:txBody>
          <a:bodyPr/>
          <a:lstStyle/>
          <a:p>
            <a:pPr eaLnBrk="1" hangingPunct="1">
              <a:lnSpc>
                <a:spcPct val="110000"/>
              </a:lnSpc>
            </a:pPr>
            <a:r>
              <a:rPr lang="en-US" altLang="en-US" sz="2400" i="1" dirty="0"/>
              <a:t>3D</a:t>
            </a:r>
            <a:r>
              <a:rPr lang="en-US" altLang="en-US" sz="2400" dirty="0"/>
              <a:t> </a:t>
            </a:r>
            <a:r>
              <a:rPr lang="en-US" altLang="en-US" sz="2400" i="1" dirty="0"/>
              <a:t>cone tree</a:t>
            </a:r>
            <a:r>
              <a:rPr lang="en-US" altLang="en-US" sz="2400" dirty="0"/>
              <a:t> visualization technique works well for up to a thousand nodes or so</a:t>
            </a:r>
          </a:p>
          <a:p>
            <a:pPr eaLnBrk="1" hangingPunct="1">
              <a:lnSpc>
                <a:spcPct val="110000"/>
              </a:lnSpc>
            </a:pPr>
            <a:r>
              <a:rPr lang="en-US" altLang="en-US" sz="2400" dirty="0"/>
              <a:t>First build a </a:t>
            </a:r>
            <a:r>
              <a:rPr lang="en-US" altLang="en-US" sz="2400" i="1" dirty="0"/>
              <a:t>2D</a:t>
            </a:r>
            <a:r>
              <a:rPr lang="en-US" altLang="en-US" sz="2400" dirty="0"/>
              <a:t> </a:t>
            </a:r>
            <a:r>
              <a:rPr lang="en-US" altLang="en-US" sz="2400" i="1" dirty="0"/>
              <a:t>circle tree</a:t>
            </a:r>
            <a:r>
              <a:rPr lang="en-US" altLang="en-US" sz="2400" dirty="0"/>
              <a:t> that arranges its nodes in concentric circles centered on the root node</a:t>
            </a:r>
          </a:p>
          <a:p>
            <a:pPr eaLnBrk="1" hangingPunct="1">
              <a:lnSpc>
                <a:spcPct val="110000"/>
              </a:lnSpc>
            </a:pPr>
            <a:r>
              <a:rPr lang="en-US" altLang="en-US" sz="2400" dirty="0"/>
              <a:t>Cannot avoid overlaps when projected to 2D </a:t>
            </a:r>
          </a:p>
          <a:p>
            <a:pPr eaLnBrk="1" hangingPunct="1">
              <a:lnSpc>
                <a:spcPct val="110000"/>
              </a:lnSpc>
            </a:pPr>
            <a:r>
              <a:rPr lang="en-US" altLang="en-US" sz="2400" dirty="0"/>
              <a:t>G. Robertson, J. </a:t>
            </a:r>
            <a:r>
              <a:rPr lang="en-US" altLang="en-US" sz="2400" dirty="0" err="1"/>
              <a:t>Mackinlay</a:t>
            </a:r>
            <a:r>
              <a:rPr lang="en-US" altLang="en-US" sz="2400" dirty="0"/>
              <a:t>, S. Card. “Cone Trees: Animated 3D Visualizations of Hierarchical Information”, </a:t>
            </a:r>
            <a:r>
              <a:rPr lang="en-US" altLang="en-US" sz="2400" i="1" dirty="0"/>
              <a:t>ACM SIGCHI'91</a:t>
            </a:r>
          </a:p>
          <a:p>
            <a:pPr eaLnBrk="1" hangingPunct="1">
              <a:lnSpc>
                <a:spcPct val="110000"/>
              </a:lnSpc>
            </a:pPr>
            <a:r>
              <a:rPr lang="en-US" altLang="en-US" sz="2400" dirty="0"/>
              <a:t>Graph from Nadeau Software Consulting website: Visualize a social network data set that models the way an infection spreads from one person to the next </a:t>
            </a:r>
            <a:endParaRPr lang="de-DE" altLang="en-US" sz="2400" dirty="0"/>
          </a:p>
        </p:txBody>
      </p:sp>
    </p:spTree>
    <p:extLst>
      <p:ext uri="{BB962C8B-B14F-4D97-AF65-F5344CB8AC3E}">
        <p14:creationId xmlns:p14="http://schemas.microsoft.com/office/powerpoint/2010/main" val="1590936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75493" y="184011"/>
            <a:ext cx="11841015" cy="738909"/>
          </a:xfrm>
        </p:spPr>
        <p:txBody>
          <a:bodyPr>
            <a:normAutofit fontScale="90000"/>
          </a:bodyPr>
          <a:lstStyle/>
          <a:p>
            <a:r>
              <a:rPr lang="en-US" altLang="en-US" dirty="0"/>
              <a:t>Visualizing Complex Data and </a:t>
            </a:r>
            <a:r>
              <a:rPr lang="en-US" altLang="en-US" dirty="0" smtClean="0"/>
              <a:t>Relations: Tag Cloud</a:t>
            </a:r>
            <a:endParaRPr lang="en-US" altLang="en-US" dirty="0"/>
          </a:p>
        </p:txBody>
      </p:sp>
      <p:sp>
        <p:nvSpPr>
          <p:cNvPr id="53251" name="Rectangle 3"/>
          <p:cNvSpPr>
            <a:spLocks noGrp="1" noChangeArrowheads="1"/>
          </p:cNvSpPr>
          <p:nvPr>
            <p:ph type="body" idx="1"/>
          </p:nvPr>
        </p:nvSpPr>
        <p:spPr>
          <a:xfrm>
            <a:off x="609600" y="1145529"/>
            <a:ext cx="5486401" cy="4114800"/>
          </a:xfrm>
        </p:spPr>
        <p:txBody>
          <a:bodyPr/>
          <a:lstStyle/>
          <a:p>
            <a:r>
              <a:rPr lang="en-US" altLang="en-US" sz="2400" dirty="0" smtClean="0">
                <a:solidFill>
                  <a:srgbClr val="FF0000"/>
                </a:solidFill>
              </a:rPr>
              <a:t>Tag </a:t>
            </a:r>
            <a:r>
              <a:rPr lang="en-US" altLang="en-US" sz="2400" dirty="0">
                <a:solidFill>
                  <a:srgbClr val="FF0000"/>
                </a:solidFill>
              </a:rPr>
              <a:t>cloud</a:t>
            </a:r>
            <a:r>
              <a:rPr lang="en-US" altLang="en-US" sz="2400" dirty="0"/>
              <a:t>: </a:t>
            </a:r>
            <a:r>
              <a:rPr lang="en-US" altLang="en-US" sz="2400" dirty="0" smtClean="0"/>
              <a:t>Visualizing </a:t>
            </a:r>
            <a:r>
              <a:rPr lang="en-US" altLang="en-US" sz="2400" dirty="0"/>
              <a:t>user-generated </a:t>
            </a:r>
            <a:r>
              <a:rPr lang="en-US" altLang="en-US" sz="2400" dirty="0" smtClean="0"/>
              <a:t>tags</a:t>
            </a:r>
          </a:p>
          <a:p>
            <a:pPr lvl="1"/>
            <a:r>
              <a:rPr lang="en-US" altLang="en-US" sz="2400" dirty="0"/>
              <a:t>The importance of tag is represented by font size/color</a:t>
            </a:r>
          </a:p>
          <a:p>
            <a:pPr lvl="1"/>
            <a:r>
              <a:rPr lang="en-US" altLang="en-US" sz="2400" dirty="0" smtClean="0"/>
              <a:t>Popularly used to visualize word/phrase distributions</a:t>
            </a:r>
          </a:p>
        </p:txBody>
      </p:sp>
      <p:pic>
        <p:nvPicPr>
          <p:cNvPr id="532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965" y="1219200"/>
            <a:ext cx="5626861"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253" name="Rectangle 5"/>
          <p:cNvSpPr>
            <a:spLocks noChangeArrowheads="1"/>
          </p:cNvSpPr>
          <p:nvPr/>
        </p:nvSpPr>
        <p:spPr bwMode="auto">
          <a:xfrm>
            <a:off x="1770064" y="1981200"/>
            <a:ext cx="4325937"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lvl="1"/>
            <a:endParaRPr lang="en-US" altLang="en-US" sz="2400" dirty="0">
              <a:latin typeface="Calibri" panose="020F0502020204030204" pitchFamily="34" charset="0"/>
            </a:endParaRPr>
          </a:p>
        </p:txBody>
      </p:sp>
      <p:sp>
        <p:nvSpPr>
          <p:cNvPr id="53254" name="Text Box 6"/>
          <p:cNvSpPr txBox="1">
            <a:spLocks noChangeArrowheads="1"/>
          </p:cNvSpPr>
          <p:nvPr/>
        </p:nvSpPr>
        <p:spPr bwMode="auto">
          <a:xfrm>
            <a:off x="6572250" y="5941071"/>
            <a:ext cx="4800600"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800" dirty="0" err="1"/>
              <a:t>Newsmap</a:t>
            </a:r>
            <a:r>
              <a:rPr lang="en-US" altLang="en-US" sz="1800" dirty="0"/>
              <a:t>: Google News Stories in 2005</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395" y="3670250"/>
            <a:ext cx="5226050" cy="1783213"/>
          </a:xfrm>
          <a:prstGeom prst="rect">
            <a:avLst/>
          </a:prstGeom>
        </p:spPr>
      </p:pic>
      <p:sp>
        <p:nvSpPr>
          <p:cNvPr id="10" name="Text Box 6"/>
          <p:cNvSpPr txBox="1">
            <a:spLocks noChangeArrowheads="1"/>
          </p:cNvSpPr>
          <p:nvPr/>
        </p:nvSpPr>
        <p:spPr bwMode="auto">
          <a:xfrm>
            <a:off x="816120" y="5497512"/>
            <a:ext cx="4800600"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800" dirty="0" smtClean="0"/>
              <a:t>KDD 2013 Research Paper Title Tag Cloud</a:t>
            </a:r>
            <a:endParaRPr lang="en-US" altLang="en-US" sz="1800" dirty="0"/>
          </a:p>
        </p:txBody>
      </p:sp>
    </p:spTree>
    <p:extLst>
      <p:ext uri="{BB962C8B-B14F-4D97-AF65-F5344CB8AC3E}">
        <p14:creationId xmlns:p14="http://schemas.microsoft.com/office/powerpoint/2010/main" val="3085677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120" y="1176670"/>
            <a:ext cx="2979170" cy="231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0" name="Rectangle 2"/>
          <p:cNvSpPr>
            <a:spLocks noGrp="1" noChangeArrowheads="1"/>
          </p:cNvSpPr>
          <p:nvPr>
            <p:ph type="title"/>
          </p:nvPr>
        </p:nvSpPr>
        <p:spPr>
          <a:xfrm>
            <a:off x="0" y="221676"/>
            <a:ext cx="12191999" cy="738909"/>
          </a:xfrm>
        </p:spPr>
        <p:txBody>
          <a:bodyPr>
            <a:normAutofit/>
          </a:bodyPr>
          <a:lstStyle/>
          <a:p>
            <a:r>
              <a:rPr lang="en-US" altLang="en-US" sz="3600" dirty="0"/>
              <a:t>Visualizing Complex Data and </a:t>
            </a:r>
            <a:r>
              <a:rPr lang="en-US" altLang="en-US" sz="3600" dirty="0" smtClean="0"/>
              <a:t>Relations: Social Networks</a:t>
            </a:r>
            <a:endParaRPr lang="en-US" altLang="en-US" sz="3600" dirty="0"/>
          </a:p>
        </p:txBody>
      </p:sp>
      <p:sp>
        <p:nvSpPr>
          <p:cNvPr id="53251" name="Rectangle 3"/>
          <p:cNvSpPr>
            <a:spLocks noGrp="1" noChangeArrowheads="1"/>
          </p:cNvSpPr>
          <p:nvPr>
            <p:ph type="body" idx="1"/>
          </p:nvPr>
        </p:nvSpPr>
        <p:spPr>
          <a:xfrm>
            <a:off x="609600" y="1145530"/>
            <a:ext cx="10838329" cy="593624"/>
          </a:xfrm>
        </p:spPr>
        <p:txBody>
          <a:bodyPr/>
          <a:lstStyle/>
          <a:p>
            <a:r>
              <a:rPr lang="en-US" altLang="en-US" sz="2400" dirty="0"/>
              <a:t>Visualizing non-numerical data: </a:t>
            </a:r>
            <a:r>
              <a:rPr lang="en-US" altLang="en-US" sz="2400" dirty="0" smtClean="0">
                <a:solidFill>
                  <a:srgbClr val="FF0000"/>
                </a:solidFill>
              </a:rPr>
              <a:t>social and information networks</a:t>
            </a:r>
            <a:endParaRPr lang="en-US" altLang="en-US" sz="2400" dirty="0">
              <a:solidFill>
                <a:srgbClr val="FF0000"/>
              </a:solidFill>
            </a:endParaRPr>
          </a:p>
        </p:txBody>
      </p:sp>
      <p:sp>
        <p:nvSpPr>
          <p:cNvPr id="53253" name="Rectangle 5"/>
          <p:cNvSpPr>
            <a:spLocks noChangeArrowheads="1"/>
          </p:cNvSpPr>
          <p:nvPr/>
        </p:nvSpPr>
        <p:spPr bwMode="auto">
          <a:xfrm>
            <a:off x="1770064" y="1981200"/>
            <a:ext cx="4325937"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lvl="1"/>
            <a:endParaRPr lang="en-US" altLang="en-US" sz="2400" dirty="0">
              <a:latin typeface="Calibri" panose="020F0502020204030204" pitchFamily="34" charset="0"/>
            </a:endParaRPr>
          </a:p>
        </p:txBody>
      </p:sp>
      <p:sp>
        <p:nvSpPr>
          <p:cNvPr id="10" name="Text Box 6"/>
          <p:cNvSpPr txBox="1">
            <a:spLocks noChangeArrowheads="1"/>
          </p:cNvSpPr>
          <p:nvPr/>
        </p:nvSpPr>
        <p:spPr bwMode="auto">
          <a:xfrm>
            <a:off x="781961" y="5066547"/>
            <a:ext cx="3489165" cy="3693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800" dirty="0" smtClean="0"/>
              <a:t>A typical network structure </a:t>
            </a:r>
            <a:endParaRPr lang="en-US" altLang="en-US" sz="1800" dirty="0"/>
          </a:p>
        </p:txBody>
      </p:sp>
      <p:pic>
        <p:nvPicPr>
          <p:cNvPr id="46084" name="Picture 4" descr="https://upload.wikimedia.org/wikipedia/commons/7/70/Social_R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739154"/>
            <a:ext cx="3833887" cy="3144738"/>
          </a:xfrm>
          <a:prstGeom prst="rect">
            <a:avLst/>
          </a:prstGeom>
          <a:noFill/>
          <a:extLst>
            <a:ext uri="{909E8E84-426E-40DD-AFC4-6F175D3DCCD1}">
              <a14:hiddenFill xmlns:a14="http://schemas.microsoft.com/office/drawing/2010/main">
                <a:solidFill>
                  <a:srgbClr val="FFFFFF"/>
                </a:solidFill>
              </a14:hiddenFill>
            </a:ext>
          </a:extLst>
        </p:spPr>
      </p:pic>
      <p:pic>
        <p:nvPicPr>
          <p:cNvPr id="46086" name="Picture 6" descr="http://www.fmsasg.com/socialnetworkanalysis/SocialNetworkAnalysis_Graph.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3487" y="1680321"/>
            <a:ext cx="3817331" cy="3938214"/>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6"/>
          <p:cNvSpPr txBox="1">
            <a:spLocks noChangeArrowheads="1"/>
          </p:cNvSpPr>
          <p:nvPr/>
        </p:nvSpPr>
        <p:spPr bwMode="auto">
          <a:xfrm>
            <a:off x="4937847" y="5705845"/>
            <a:ext cx="2978710"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800" dirty="0" smtClean="0"/>
              <a:t>A social network</a:t>
            </a:r>
            <a:endParaRPr lang="en-US" altLang="en-US" sz="1800" dirty="0"/>
          </a:p>
        </p:txBody>
      </p:sp>
      <p:pic>
        <p:nvPicPr>
          <p:cNvPr id="15" name="Picture 2" descr="C:\Users\chiwang1\Documents\Project\advisor-advisee\ChiWang_kdd10\Figures\shades_gt.pn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6322" y="4258235"/>
            <a:ext cx="2912489" cy="2521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6"/>
          <p:cNvSpPr txBox="1">
            <a:spLocks noChangeArrowheads="1"/>
          </p:cNvSpPr>
          <p:nvPr/>
        </p:nvSpPr>
        <p:spPr bwMode="auto">
          <a:xfrm>
            <a:off x="9179859" y="3488630"/>
            <a:ext cx="2390628" cy="64633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800" dirty="0" smtClean="0"/>
              <a:t>organizing information networks</a:t>
            </a:r>
            <a:endParaRPr lang="en-US" altLang="en-US" sz="1800" dirty="0"/>
          </a:p>
        </p:txBody>
      </p:sp>
      <p:sp>
        <p:nvSpPr>
          <p:cNvPr id="3" name="Curved Right Arrow 2"/>
          <p:cNvSpPr/>
          <p:nvPr/>
        </p:nvSpPr>
        <p:spPr>
          <a:xfrm>
            <a:off x="8987118" y="3223735"/>
            <a:ext cx="385482" cy="1317812"/>
          </a:xfrm>
          <a:prstGeom prst="curv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3633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71500" y="228600"/>
            <a:ext cx="11106150" cy="838200"/>
          </a:xfrm>
        </p:spPr>
        <p:txBody>
          <a:bodyPr>
            <a:normAutofit/>
          </a:bodyPr>
          <a:lstStyle/>
          <a:p>
            <a:r>
              <a:rPr lang="en-US" altLang="en-US" dirty="0" smtClean="0"/>
              <a:t>Chapter 2.  </a:t>
            </a:r>
            <a:r>
              <a:rPr lang="en-US" altLang="en-US" dirty="0"/>
              <a:t>Getting to Know Your Data</a:t>
            </a:r>
            <a:endParaRPr lang="en-US" altLang="en-US" dirty="0" smtClean="0"/>
          </a:p>
        </p:txBody>
      </p:sp>
      <p:sp>
        <p:nvSpPr>
          <p:cNvPr id="16388" name="Rectangle 3"/>
          <p:cNvSpPr>
            <a:spLocks noGrp="1" noChangeArrowheads="1"/>
          </p:cNvSpPr>
          <p:nvPr>
            <p:ph type="body" idx="1"/>
          </p:nvPr>
        </p:nvSpPr>
        <p:spPr>
          <a:xfrm>
            <a:off x="663388" y="1209235"/>
            <a:ext cx="10865223" cy="5257800"/>
          </a:xfrm>
        </p:spPr>
        <p:txBody>
          <a:bodyPr/>
          <a:lstStyle/>
          <a:p>
            <a:pPr>
              <a:lnSpc>
                <a:spcPct val="200000"/>
              </a:lnSpc>
            </a:pPr>
            <a:r>
              <a:rPr lang="en-US" altLang="en-US" sz="3200" dirty="0" smtClean="0"/>
              <a:t>Data </a:t>
            </a:r>
            <a:r>
              <a:rPr lang="en-US" altLang="en-US" sz="3200" dirty="0"/>
              <a:t>Objects and Attribute Types</a:t>
            </a:r>
          </a:p>
          <a:p>
            <a:pPr>
              <a:lnSpc>
                <a:spcPct val="200000"/>
              </a:lnSpc>
            </a:pPr>
            <a:r>
              <a:rPr lang="en-US" altLang="en-US" sz="3200" dirty="0"/>
              <a:t>Basic Statistical Descriptions of Data</a:t>
            </a:r>
          </a:p>
          <a:p>
            <a:pPr>
              <a:lnSpc>
                <a:spcPct val="200000"/>
              </a:lnSpc>
            </a:pPr>
            <a:r>
              <a:rPr lang="en-US" altLang="en-US" sz="3200" dirty="0"/>
              <a:t>Data Visualization</a:t>
            </a:r>
          </a:p>
          <a:p>
            <a:pPr>
              <a:lnSpc>
                <a:spcPct val="200000"/>
              </a:lnSpc>
            </a:pPr>
            <a:r>
              <a:rPr lang="en-US" altLang="en-US" sz="3200" dirty="0"/>
              <a:t>Measuring Data Similarity and Dissimilarity</a:t>
            </a:r>
          </a:p>
          <a:p>
            <a:pPr>
              <a:lnSpc>
                <a:spcPct val="200000"/>
              </a:lnSpc>
            </a:pPr>
            <a:r>
              <a:rPr lang="en-US" altLang="en-US" sz="3200" dirty="0" smtClean="0"/>
              <a:t>Summary</a:t>
            </a:r>
            <a:endParaRPr lang="en-US" altLang="en-US" sz="3200" dirty="0"/>
          </a:p>
        </p:txBody>
      </p:sp>
      <p:sp>
        <p:nvSpPr>
          <p:cNvPr id="5" name="AutoShape 4"/>
          <p:cNvSpPr>
            <a:spLocks noChangeArrowheads="1"/>
          </p:cNvSpPr>
          <p:nvPr/>
        </p:nvSpPr>
        <p:spPr bwMode="auto">
          <a:xfrm rot="9694931">
            <a:off x="8896350" y="4667250"/>
            <a:ext cx="450850"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C99"/>
          </a:solidFill>
          <a:ln w="9525">
            <a:solidFill>
              <a:schemeClr val="tx1"/>
            </a:solidFill>
            <a:miter lim="800000"/>
            <a:headEnd/>
            <a:tailEnd/>
          </a:ln>
        </p:spPr>
        <p:txBody>
          <a:bodyPr rot="10800000" wrap="none" anchor="ctr"/>
          <a:lstStyle/>
          <a:p>
            <a:pPr defTabSz="914400" fontAlgn="base">
              <a:spcBef>
                <a:spcPct val="0"/>
              </a:spcBef>
              <a:spcAft>
                <a:spcPct val="0"/>
              </a:spcAft>
            </a:pPr>
            <a:endParaRPr lang="en-US" sz="2400">
              <a:solidFill>
                <a:srgbClr val="000000"/>
              </a:solidFill>
            </a:endParaRPr>
          </a:p>
        </p:txBody>
      </p:sp>
    </p:spTree>
    <p:extLst>
      <p:ext uri="{BB962C8B-B14F-4D97-AF65-F5344CB8AC3E}">
        <p14:creationId xmlns:p14="http://schemas.microsoft.com/office/powerpoint/2010/main" val="4239524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lstStyle/>
          <a:p>
            <a:r>
              <a:rPr lang="en-US" altLang="en-US" dirty="0" smtClean="0"/>
              <a:t>Similarity, Dissimilarity, and Proximity</a:t>
            </a:r>
          </a:p>
        </p:txBody>
      </p:sp>
      <p:sp>
        <p:nvSpPr>
          <p:cNvPr id="4100" name="Rectangle 3"/>
          <p:cNvSpPr>
            <a:spLocks noGrp="1" noChangeArrowheads="1"/>
          </p:cNvSpPr>
          <p:nvPr>
            <p:ph type="body" idx="1"/>
          </p:nvPr>
        </p:nvSpPr>
        <p:spPr>
          <a:xfrm>
            <a:off x="552262" y="1233409"/>
            <a:ext cx="10148934" cy="5450312"/>
          </a:xfrm>
        </p:spPr>
        <p:txBody>
          <a:bodyPr/>
          <a:lstStyle/>
          <a:p>
            <a:pPr>
              <a:spcBef>
                <a:spcPts val="1200"/>
              </a:spcBef>
            </a:pPr>
            <a:r>
              <a:rPr lang="en-US" altLang="en-US" sz="2400" b="1" dirty="0" smtClean="0"/>
              <a:t>Similarity </a:t>
            </a:r>
            <a:r>
              <a:rPr lang="en-US" sz="2400" b="1" dirty="0"/>
              <a:t>measure</a:t>
            </a:r>
            <a:r>
              <a:rPr lang="en-US" sz="2400" dirty="0"/>
              <a:t> or </a:t>
            </a:r>
            <a:r>
              <a:rPr lang="en-US" sz="2400" b="1" dirty="0"/>
              <a:t>similarity function</a:t>
            </a:r>
            <a:endParaRPr lang="en-US" altLang="en-US" sz="2400" b="1" dirty="0" smtClean="0"/>
          </a:p>
          <a:p>
            <a:pPr lvl="1">
              <a:spcBef>
                <a:spcPts val="1200"/>
              </a:spcBef>
            </a:pPr>
            <a:r>
              <a:rPr lang="en-US" sz="2400" dirty="0" smtClean="0"/>
              <a:t>A real-valued </a:t>
            </a:r>
            <a:r>
              <a:rPr lang="en-US" sz="2400" dirty="0"/>
              <a:t>function that quantifies the similarity between two objects</a:t>
            </a:r>
            <a:endParaRPr lang="en-US" altLang="en-US" sz="2400" b="1" dirty="0"/>
          </a:p>
          <a:p>
            <a:pPr lvl="1">
              <a:spcBef>
                <a:spcPts val="1200"/>
              </a:spcBef>
            </a:pPr>
            <a:r>
              <a:rPr lang="en-US" altLang="en-US" sz="2400" dirty="0" smtClean="0"/>
              <a:t>Measure how two </a:t>
            </a:r>
            <a:r>
              <a:rPr lang="en-US" altLang="en-US" sz="2400" dirty="0"/>
              <a:t>data objects </a:t>
            </a:r>
            <a:r>
              <a:rPr lang="en-US" altLang="en-US" sz="2400" dirty="0" smtClean="0"/>
              <a:t>are alike: The higher value, the more </a:t>
            </a:r>
            <a:r>
              <a:rPr lang="en-US" altLang="en-US" sz="2400" dirty="0"/>
              <a:t>alike</a:t>
            </a:r>
          </a:p>
          <a:p>
            <a:pPr lvl="1">
              <a:spcBef>
                <a:spcPts val="1200"/>
              </a:spcBef>
            </a:pPr>
            <a:r>
              <a:rPr lang="en-US" altLang="en-US" sz="2400" dirty="0"/>
              <a:t>Often falls in the range [0,1</a:t>
            </a:r>
            <a:r>
              <a:rPr lang="en-US" altLang="en-US" sz="2400" dirty="0" smtClean="0"/>
              <a:t>]:  0: no similarity; 1: completely similar</a:t>
            </a:r>
            <a:endParaRPr lang="en-US" altLang="en-US" sz="2400" dirty="0"/>
          </a:p>
          <a:p>
            <a:pPr>
              <a:spcBef>
                <a:spcPts val="1200"/>
              </a:spcBef>
            </a:pPr>
            <a:r>
              <a:rPr lang="en-US" altLang="en-US" sz="2400" b="1" dirty="0"/>
              <a:t>Dissimilarity</a:t>
            </a:r>
            <a:r>
              <a:rPr lang="en-US" altLang="en-US" sz="2400" dirty="0"/>
              <a:t> </a:t>
            </a:r>
            <a:r>
              <a:rPr lang="en-US" altLang="en-US" sz="2400" dirty="0" smtClean="0"/>
              <a:t>(or </a:t>
            </a:r>
            <a:r>
              <a:rPr lang="en-US" altLang="en-US" sz="2400" b="1" dirty="0"/>
              <a:t>distance</a:t>
            </a:r>
            <a:r>
              <a:rPr lang="en-US" altLang="en-US" sz="2400" dirty="0" smtClean="0"/>
              <a:t>) measure</a:t>
            </a:r>
            <a:endParaRPr lang="en-US" altLang="en-US" sz="2400" dirty="0"/>
          </a:p>
          <a:p>
            <a:pPr lvl="1">
              <a:spcBef>
                <a:spcPts val="1200"/>
              </a:spcBef>
            </a:pPr>
            <a:r>
              <a:rPr lang="en-US" altLang="en-US" sz="2400" dirty="0"/>
              <a:t>Numerical measure of how different two data objects </a:t>
            </a:r>
            <a:r>
              <a:rPr lang="en-US" altLang="en-US" sz="2400" dirty="0" smtClean="0"/>
              <a:t>are</a:t>
            </a:r>
          </a:p>
          <a:p>
            <a:pPr lvl="1">
              <a:spcBef>
                <a:spcPts val="1200"/>
              </a:spcBef>
            </a:pPr>
            <a:r>
              <a:rPr lang="en-US" altLang="en-US" sz="2400" dirty="0" smtClean="0"/>
              <a:t>In some sense, the inverse of similarity: </a:t>
            </a:r>
            <a:r>
              <a:rPr lang="en-US" sz="2400" dirty="0" smtClean="0"/>
              <a:t> The </a:t>
            </a:r>
            <a:r>
              <a:rPr lang="en-US" altLang="en-US" sz="2400" dirty="0" smtClean="0"/>
              <a:t>lower, the more </a:t>
            </a:r>
            <a:r>
              <a:rPr lang="en-US" altLang="en-US" sz="2400" dirty="0"/>
              <a:t>alike</a:t>
            </a:r>
          </a:p>
          <a:p>
            <a:pPr lvl="1">
              <a:spcBef>
                <a:spcPts val="1200"/>
              </a:spcBef>
            </a:pPr>
            <a:r>
              <a:rPr lang="en-US" altLang="en-US" sz="2400" dirty="0"/>
              <a:t>Minimum dissimilarity is often </a:t>
            </a:r>
            <a:r>
              <a:rPr lang="en-US" altLang="en-US" sz="2400" dirty="0" smtClean="0"/>
              <a:t>0 </a:t>
            </a:r>
            <a:r>
              <a:rPr lang="en-US" altLang="en-US" sz="2400" dirty="0"/>
              <a:t>(i.e., completely </a:t>
            </a:r>
            <a:r>
              <a:rPr lang="en-US" altLang="en-US" sz="2400" dirty="0" smtClean="0"/>
              <a:t>similar)</a:t>
            </a:r>
            <a:endParaRPr lang="en-US" altLang="en-US" sz="2400" dirty="0"/>
          </a:p>
          <a:p>
            <a:pPr lvl="1">
              <a:spcBef>
                <a:spcPts val="1200"/>
              </a:spcBef>
            </a:pPr>
            <a:r>
              <a:rPr lang="en-US" altLang="en-US" sz="2400" dirty="0" smtClean="0"/>
              <a:t>Range [0, 1] or [0, ∞) , depending on the definition</a:t>
            </a:r>
            <a:endParaRPr lang="en-US" altLang="en-US" sz="2400" dirty="0"/>
          </a:p>
          <a:p>
            <a:pPr>
              <a:spcBef>
                <a:spcPts val="1200"/>
              </a:spcBef>
            </a:pPr>
            <a:r>
              <a:rPr lang="en-US" altLang="en-US" sz="2400" b="1" dirty="0"/>
              <a:t>Proximity</a:t>
            </a:r>
            <a:r>
              <a:rPr lang="en-US" altLang="en-US" sz="2400" dirty="0"/>
              <a:t> </a:t>
            </a:r>
            <a:r>
              <a:rPr lang="en-US" altLang="en-US" sz="2400" dirty="0" smtClean="0"/>
              <a:t>usually refers </a:t>
            </a:r>
            <a:r>
              <a:rPr lang="en-US" altLang="en-US" sz="2400" dirty="0"/>
              <a:t>to </a:t>
            </a:r>
            <a:r>
              <a:rPr lang="en-US" altLang="en-US" sz="2400" dirty="0" smtClean="0"/>
              <a:t>either </a:t>
            </a:r>
            <a:r>
              <a:rPr lang="en-US" altLang="en-US" sz="2400" dirty="0"/>
              <a:t>similarity or dissimilarity</a:t>
            </a:r>
          </a:p>
        </p:txBody>
      </p:sp>
    </p:spTree>
    <p:extLst>
      <p:ext uri="{BB962C8B-B14F-4D97-AF65-F5344CB8AC3E}">
        <p14:creationId xmlns:p14="http://schemas.microsoft.com/office/powerpoint/2010/main" val="2548003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smtClean="0"/>
              <a:t>Data </a:t>
            </a:r>
            <a:r>
              <a:rPr lang="en-US" altLang="en-US" sz="4000" dirty="0"/>
              <a:t>Matrix and Dissimilarity Matrix</a:t>
            </a:r>
            <a:endParaRPr lang="en-US" altLang="en-US" sz="4000" dirty="0" smtClean="0"/>
          </a:p>
        </p:txBody>
      </p:sp>
      <p:sp>
        <p:nvSpPr>
          <p:cNvPr id="4100" name="Rectangle 3"/>
          <p:cNvSpPr>
            <a:spLocks noGrp="1" noChangeArrowheads="1"/>
          </p:cNvSpPr>
          <p:nvPr>
            <p:ph type="body" idx="1"/>
          </p:nvPr>
        </p:nvSpPr>
        <p:spPr>
          <a:xfrm>
            <a:off x="552262" y="1167897"/>
            <a:ext cx="7912728" cy="5316648"/>
          </a:xfrm>
        </p:spPr>
        <p:txBody>
          <a:bodyPr/>
          <a:lstStyle/>
          <a:p>
            <a:pPr>
              <a:spcBef>
                <a:spcPts val="1200"/>
              </a:spcBef>
              <a:spcAft>
                <a:spcPts val="600"/>
              </a:spcAft>
            </a:pPr>
            <a:r>
              <a:rPr lang="en-US" altLang="en-US" sz="2400" dirty="0" smtClean="0"/>
              <a:t>Data </a:t>
            </a:r>
            <a:r>
              <a:rPr lang="en-US" altLang="en-US" sz="2400" dirty="0"/>
              <a:t>matrix</a:t>
            </a:r>
          </a:p>
          <a:p>
            <a:pPr lvl="1">
              <a:spcBef>
                <a:spcPts val="1200"/>
              </a:spcBef>
              <a:spcAft>
                <a:spcPts val="600"/>
              </a:spcAft>
            </a:pPr>
            <a:r>
              <a:rPr lang="en-US" altLang="en-US" sz="2400" dirty="0" smtClean="0"/>
              <a:t>A data matrix of n </a:t>
            </a:r>
            <a:r>
              <a:rPr lang="en-US" altLang="en-US" sz="2400" dirty="0"/>
              <a:t>data points with </a:t>
            </a:r>
            <a:r>
              <a:rPr lang="en-US" altLang="en-US" sz="2400" i="1" dirty="0" smtClean="0"/>
              <a:t>l</a:t>
            </a:r>
            <a:r>
              <a:rPr lang="en-US" altLang="en-US" sz="2400" dirty="0" smtClean="0"/>
              <a:t> </a:t>
            </a:r>
            <a:r>
              <a:rPr lang="en-US" altLang="en-US" sz="2400" dirty="0"/>
              <a:t>dimensions</a:t>
            </a:r>
          </a:p>
          <a:p>
            <a:pPr>
              <a:spcBef>
                <a:spcPts val="1200"/>
              </a:spcBef>
              <a:spcAft>
                <a:spcPts val="600"/>
              </a:spcAft>
            </a:pPr>
            <a:r>
              <a:rPr lang="en-US" altLang="en-US" sz="2400" dirty="0" smtClean="0"/>
              <a:t>Dissimilarity (distance) matrix</a:t>
            </a:r>
            <a:endParaRPr lang="en-US" altLang="en-US" sz="2400" dirty="0"/>
          </a:p>
          <a:p>
            <a:pPr lvl="1">
              <a:spcBef>
                <a:spcPts val="1200"/>
              </a:spcBef>
              <a:spcAft>
                <a:spcPts val="600"/>
              </a:spcAft>
            </a:pPr>
            <a:r>
              <a:rPr lang="en-US" altLang="en-US" sz="2400" dirty="0"/>
              <a:t>n data points, but registers only the distance </a:t>
            </a:r>
            <a:r>
              <a:rPr lang="en-US" altLang="zh-CN" sz="2400" i="1" dirty="0">
                <a:ea typeface="SimSun" panose="02010600030101010101" pitchFamily="2" charset="-122"/>
              </a:rPr>
              <a:t>d</a:t>
            </a:r>
            <a:r>
              <a:rPr lang="en-US" altLang="zh-CN" sz="2400" dirty="0">
                <a:ea typeface="SimSun" panose="02010600030101010101" pitchFamily="2" charset="-122"/>
              </a:rPr>
              <a:t>(</a:t>
            </a:r>
            <a:r>
              <a:rPr lang="en-US" altLang="zh-CN" sz="2400" i="1" dirty="0" err="1">
                <a:ea typeface="SimSun" panose="02010600030101010101" pitchFamily="2" charset="-122"/>
              </a:rPr>
              <a:t>i</a:t>
            </a:r>
            <a:r>
              <a:rPr lang="en-US" altLang="zh-CN" sz="2400" i="1" dirty="0">
                <a:ea typeface="SimSun" panose="02010600030101010101" pitchFamily="2" charset="-122"/>
              </a:rPr>
              <a:t>, j</a:t>
            </a:r>
            <a:r>
              <a:rPr lang="en-US" altLang="zh-CN" sz="2400" dirty="0" smtClean="0">
                <a:ea typeface="SimSun" panose="02010600030101010101" pitchFamily="2" charset="-122"/>
              </a:rPr>
              <a:t>) (</a:t>
            </a:r>
            <a:r>
              <a:rPr lang="en-US" altLang="zh-CN" sz="2400" dirty="0">
                <a:ea typeface="SimSun" panose="02010600030101010101" pitchFamily="2" charset="-122"/>
              </a:rPr>
              <a:t>typically </a:t>
            </a:r>
            <a:r>
              <a:rPr lang="en-US" altLang="zh-CN" sz="2400" dirty="0" smtClean="0">
                <a:ea typeface="SimSun" panose="02010600030101010101" pitchFamily="2" charset="-122"/>
              </a:rPr>
              <a:t>metric)</a:t>
            </a:r>
            <a:endParaRPr lang="en-US" altLang="en-US" sz="2400" dirty="0"/>
          </a:p>
          <a:p>
            <a:pPr lvl="1">
              <a:spcBef>
                <a:spcPts val="1200"/>
              </a:spcBef>
              <a:spcAft>
                <a:spcPts val="600"/>
              </a:spcAft>
            </a:pPr>
            <a:r>
              <a:rPr lang="en-US" altLang="en-US" sz="2400" dirty="0" smtClean="0"/>
              <a:t>Usually symmetric, thus a </a:t>
            </a:r>
            <a:r>
              <a:rPr lang="en-US" altLang="en-US" sz="2400" dirty="0"/>
              <a:t>triangular matrix</a:t>
            </a:r>
          </a:p>
          <a:p>
            <a:pPr lvl="1">
              <a:spcBef>
                <a:spcPts val="1200"/>
              </a:spcBef>
              <a:spcAft>
                <a:spcPts val="600"/>
              </a:spcAft>
            </a:pPr>
            <a:r>
              <a:rPr lang="en-US" altLang="zh-CN" sz="2400" dirty="0" smtClean="0">
                <a:solidFill>
                  <a:srgbClr val="FF0000"/>
                </a:solidFill>
                <a:ea typeface="SimSun" panose="02010600030101010101" pitchFamily="2" charset="-122"/>
              </a:rPr>
              <a:t>Distance </a:t>
            </a:r>
            <a:r>
              <a:rPr lang="en-US" altLang="zh-CN" sz="2400" dirty="0">
                <a:solidFill>
                  <a:srgbClr val="FF0000"/>
                </a:solidFill>
                <a:ea typeface="SimSun" panose="02010600030101010101" pitchFamily="2" charset="-122"/>
              </a:rPr>
              <a:t>functions </a:t>
            </a:r>
            <a:r>
              <a:rPr lang="en-US" altLang="zh-CN" sz="2400" dirty="0">
                <a:ea typeface="SimSun" panose="02010600030101010101" pitchFamily="2" charset="-122"/>
              </a:rPr>
              <a:t>are usually </a:t>
            </a:r>
            <a:r>
              <a:rPr lang="en-US" altLang="zh-CN" sz="2400" dirty="0" smtClean="0">
                <a:ea typeface="SimSun" panose="02010600030101010101" pitchFamily="2" charset="-122"/>
              </a:rPr>
              <a:t>different </a:t>
            </a:r>
            <a:r>
              <a:rPr lang="en-US" altLang="zh-CN" sz="2400" dirty="0">
                <a:ea typeface="SimSun" panose="02010600030101010101" pitchFamily="2" charset="-122"/>
              </a:rPr>
              <a:t>for </a:t>
            </a:r>
            <a:r>
              <a:rPr lang="en-US" altLang="zh-CN" sz="2400" dirty="0" smtClean="0">
                <a:ea typeface="SimSun" panose="02010600030101010101" pitchFamily="2" charset="-122"/>
              </a:rPr>
              <a:t>real, </a:t>
            </a:r>
            <a:r>
              <a:rPr lang="en-US" altLang="zh-CN" sz="2400" dirty="0" err="1">
                <a:ea typeface="SimSun" panose="02010600030101010101" pitchFamily="2" charset="-122"/>
              </a:rPr>
              <a:t>boolean</a:t>
            </a:r>
            <a:r>
              <a:rPr lang="en-US" altLang="zh-CN" sz="2400" dirty="0">
                <a:ea typeface="SimSun" panose="02010600030101010101" pitchFamily="2" charset="-122"/>
              </a:rPr>
              <a:t>, categorical, </a:t>
            </a:r>
            <a:r>
              <a:rPr lang="en-US" altLang="zh-CN" sz="2400" dirty="0" smtClean="0">
                <a:ea typeface="SimSun" panose="02010600030101010101" pitchFamily="2" charset="-122"/>
              </a:rPr>
              <a:t>ordinal, </a:t>
            </a:r>
            <a:r>
              <a:rPr lang="en-US" altLang="zh-CN" sz="2400" dirty="0">
                <a:ea typeface="SimSun" panose="02010600030101010101" pitchFamily="2" charset="-122"/>
              </a:rPr>
              <a:t>ratio, and vector </a:t>
            </a:r>
            <a:r>
              <a:rPr lang="en-US" altLang="zh-CN" sz="2400" dirty="0" smtClean="0">
                <a:ea typeface="SimSun" panose="02010600030101010101" pitchFamily="2" charset="-122"/>
              </a:rPr>
              <a:t>variables</a:t>
            </a:r>
          </a:p>
          <a:p>
            <a:pPr lvl="1">
              <a:spcBef>
                <a:spcPts val="1200"/>
              </a:spcBef>
              <a:spcAft>
                <a:spcPts val="600"/>
              </a:spcAft>
            </a:pPr>
            <a:r>
              <a:rPr lang="en-US" altLang="zh-CN" sz="2400" dirty="0" smtClean="0">
                <a:ea typeface="SimSun" panose="02010600030101010101" pitchFamily="2" charset="-122"/>
              </a:rPr>
              <a:t>Weights can </a:t>
            </a:r>
            <a:r>
              <a:rPr lang="en-US" altLang="zh-CN" sz="2400" dirty="0">
                <a:ea typeface="SimSun" panose="02010600030101010101" pitchFamily="2" charset="-122"/>
              </a:rPr>
              <a:t>be associated with different variables based on applications and data semantics</a:t>
            </a:r>
            <a:endParaRPr lang="en-US" altLang="zh-CN" sz="2400" dirty="0">
              <a:ea typeface="SimSun" panose="02010600030101010101" pitchFamily="2" charset="-122"/>
              <a:sym typeface="Symbol" panose="05050102010706020507" pitchFamily="18" charset="2"/>
            </a:endParaRPr>
          </a:p>
          <a:p>
            <a:pPr lvl="1"/>
            <a:endParaRPr lang="en-US" altLang="en-US" sz="2400" dirty="0"/>
          </a:p>
        </p:txBody>
      </p:sp>
      <p:sp>
        <p:nvSpPr>
          <p:cNvPr id="2" name="Right Arrow 1"/>
          <p:cNvSpPr/>
          <p:nvPr/>
        </p:nvSpPr>
        <p:spPr>
          <a:xfrm>
            <a:off x="7427666" y="1762408"/>
            <a:ext cx="914400" cy="497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p:cNvSpPr/>
          <p:nvPr/>
        </p:nvSpPr>
        <p:spPr>
          <a:xfrm rot="777763">
            <a:off x="7523431" y="3563671"/>
            <a:ext cx="769545" cy="52510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aphicFrame>
        <p:nvGraphicFramePr>
          <p:cNvPr id="8" name="Object 7"/>
          <p:cNvGraphicFramePr>
            <a:graphicFrameLocks noChangeAspect="1"/>
          </p:cNvGraphicFramePr>
          <p:nvPr>
            <p:extLst/>
          </p:nvPr>
        </p:nvGraphicFramePr>
        <p:xfrm>
          <a:off x="8233763" y="1190896"/>
          <a:ext cx="3529680" cy="2138904"/>
        </p:xfrm>
        <a:graphic>
          <a:graphicData uri="http://schemas.openxmlformats.org/presentationml/2006/ole">
            <mc:AlternateContent xmlns:mc="http://schemas.openxmlformats.org/markup-compatibility/2006">
              <mc:Choice xmlns:v="urn:schemas-microsoft-com:vml" Requires="v">
                <p:oleObj spid="_x0000_s46108" name="Equation" r:id="rId4" imgW="1549080" imgH="939600" progId="Equation.DSMT4">
                  <p:embed/>
                </p:oleObj>
              </mc:Choice>
              <mc:Fallback>
                <p:oleObj name="Equation" r:id="rId4" imgW="1549080" imgH="939600" progId="Equation.DSMT4">
                  <p:embed/>
                  <p:pic>
                    <p:nvPicPr>
                      <p:cNvPr id="0" name=""/>
                      <p:cNvPicPr/>
                      <p:nvPr/>
                    </p:nvPicPr>
                    <p:blipFill>
                      <a:blip r:embed="rId5"/>
                      <a:stretch>
                        <a:fillRect/>
                      </a:stretch>
                    </p:blipFill>
                    <p:spPr>
                      <a:xfrm>
                        <a:off x="8233763" y="1190896"/>
                        <a:ext cx="3529680" cy="2138904"/>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8516938" y="3687751"/>
          <a:ext cx="3246505" cy="1837115"/>
        </p:xfrm>
        <a:graphic>
          <a:graphicData uri="http://schemas.openxmlformats.org/presentationml/2006/ole">
            <mc:AlternateContent xmlns:mc="http://schemas.openxmlformats.org/markup-compatibility/2006">
              <mc:Choice xmlns:v="urn:schemas-microsoft-com:vml" Requires="v">
                <p:oleObj spid="_x0000_s46109" name="Equation" r:id="rId6" imgW="1612800" imgH="914400" progId="Equation.DSMT4">
                  <p:embed/>
                </p:oleObj>
              </mc:Choice>
              <mc:Fallback>
                <p:oleObj name="Equation" r:id="rId6" imgW="1612800" imgH="914400" progId="Equation.DSMT4">
                  <p:embed/>
                  <p:pic>
                    <p:nvPicPr>
                      <p:cNvPr id="0" name=""/>
                      <p:cNvPicPr/>
                      <p:nvPr/>
                    </p:nvPicPr>
                    <p:blipFill>
                      <a:blip r:embed="rId7"/>
                      <a:stretch>
                        <a:fillRect/>
                      </a:stretch>
                    </p:blipFill>
                    <p:spPr>
                      <a:xfrm>
                        <a:off x="8516938" y="3687751"/>
                        <a:ext cx="3246505" cy="1837115"/>
                      </a:xfrm>
                      <a:prstGeom prst="rect">
                        <a:avLst/>
                      </a:prstGeom>
                    </p:spPr>
                  </p:pic>
                </p:oleObj>
              </mc:Fallback>
            </mc:AlternateContent>
          </a:graphicData>
        </a:graphic>
      </p:graphicFrame>
    </p:spTree>
    <p:extLst>
      <p:ext uri="{BB962C8B-B14F-4D97-AF65-F5344CB8AC3E}">
        <p14:creationId xmlns:p14="http://schemas.microsoft.com/office/powerpoint/2010/main" val="3641794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656665" y="304800"/>
            <a:ext cx="10954870" cy="685800"/>
          </a:xfrm>
          <a:noFill/>
        </p:spPr>
        <p:txBody>
          <a:bodyPr vert="horz" lIns="92075" tIns="46038" rIns="92075" bIns="46038" rtlCol="0" anchor="ctr">
            <a:normAutofit/>
          </a:bodyPr>
          <a:lstStyle/>
          <a:p>
            <a:r>
              <a:rPr lang="en-US" altLang="en-US" dirty="0" smtClean="0"/>
              <a:t>Types </a:t>
            </a:r>
            <a:r>
              <a:rPr lang="en-US" altLang="en-US" dirty="0"/>
              <a:t>of Data </a:t>
            </a:r>
            <a:r>
              <a:rPr lang="en-US" altLang="en-US" dirty="0" smtClean="0"/>
              <a:t>Sets: (3) </a:t>
            </a:r>
            <a:r>
              <a:rPr lang="en-US" altLang="en-US" dirty="0" smtClean="0">
                <a:cs typeface="Times New Roman" panose="02020603050405020304" pitchFamily="18" charset="0"/>
              </a:rPr>
              <a:t>Ordered Data</a:t>
            </a:r>
            <a:endParaRPr lang="en-US" altLang="en-US" dirty="0" smtClean="0"/>
          </a:p>
        </p:txBody>
      </p:sp>
      <p:sp>
        <p:nvSpPr>
          <p:cNvPr id="17412" name="Rectangle 3"/>
          <p:cNvSpPr>
            <a:spLocks noGrp="1" noChangeArrowheads="1"/>
          </p:cNvSpPr>
          <p:nvPr>
            <p:ph type="body" idx="1"/>
          </p:nvPr>
        </p:nvSpPr>
        <p:spPr>
          <a:xfrm>
            <a:off x="656666" y="1151556"/>
            <a:ext cx="5768198" cy="5525970"/>
          </a:xfrm>
          <a:noFill/>
        </p:spPr>
        <p:txBody>
          <a:bodyPr vert="horz" lIns="92075" tIns="46038" rIns="92075" bIns="46038" rtlCol="0">
            <a:noAutofit/>
          </a:bodyPr>
          <a:lstStyle/>
          <a:p>
            <a:pPr marL="523881" indent="-342900">
              <a:spcBef>
                <a:spcPts val="0"/>
              </a:spcBef>
            </a:pPr>
            <a:r>
              <a:rPr lang="en-US" altLang="en-US" sz="2400" dirty="0" smtClean="0">
                <a:cs typeface="Times New Roman" panose="02020603050405020304" pitchFamily="18" charset="0"/>
              </a:rPr>
              <a:t>Video </a:t>
            </a:r>
            <a:r>
              <a:rPr lang="en-US" altLang="en-US" sz="2400" dirty="0">
                <a:cs typeface="Times New Roman" panose="02020603050405020304" pitchFamily="18" charset="0"/>
              </a:rPr>
              <a:t>data: sequence of images</a:t>
            </a:r>
          </a:p>
          <a:p>
            <a:pPr marL="180981" indent="0">
              <a:spcBef>
                <a:spcPts val="0"/>
              </a:spcBef>
              <a:buNone/>
            </a:pPr>
            <a:endParaRPr lang="en-US" altLang="en-US" sz="2400" dirty="0" smtClean="0">
              <a:cs typeface="Times New Roman" panose="02020603050405020304" pitchFamily="18" charset="0"/>
            </a:endParaRPr>
          </a:p>
          <a:p>
            <a:pPr marL="523881" indent="-342900">
              <a:spcBef>
                <a:spcPts val="0"/>
              </a:spcBef>
            </a:pPr>
            <a:r>
              <a:rPr lang="en-US" altLang="en-US" sz="2400" dirty="0" smtClean="0">
                <a:cs typeface="Times New Roman" panose="02020603050405020304" pitchFamily="18" charset="0"/>
              </a:rPr>
              <a:t>Temporal </a:t>
            </a:r>
            <a:r>
              <a:rPr lang="en-US" altLang="en-US" sz="2400" dirty="0">
                <a:cs typeface="Times New Roman" panose="02020603050405020304" pitchFamily="18" charset="0"/>
              </a:rPr>
              <a:t>data: </a:t>
            </a:r>
            <a:r>
              <a:rPr lang="en-US" altLang="en-US" sz="2400" dirty="0" smtClean="0">
                <a:cs typeface="Times New Roman" panose="02020603050405020304" pitchFamily="18" charset="0"/>
              </a:rPr>
              <a:t>time-series</a:t>
            </a:r>
          </a:p>
          <a:p>
            <a:pPr marL="523881" indent="-342900">
              <a:spcBef>
                <a:spcPts val="0"/>
              </a:spcBef>
            </a:pPr>
            <a:endParaRPr lang="en-US" altLang="en-US" sz="2400" dirty="0" smtClean="0">
              <a:cs typeface="Times New Roman" panose="02020603050405020304" pitchFamily="18" charset="0"/>
            </a:endParaRPr>
          </a:p>
          <a:p>
            <a:pPr marL="523881" indent="-342900">
              <a:spcBef>
                <a:spcPts val="0"/>
              </a:spcBef>
            </a:pPr>
            <a:endParaRPr lang="en-US" altLang="en-US" sz="2400" dirty="0" smtClean="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smtClean="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smtClean="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r>
              <a:rPr lang="en-US" altLang="en-US" sz="2400" dirty="0" smtClean="0">
                <a:cs typeface="Times New Roman" panose="02020603050405020304" pitchFamily="18" charset="0"/>
              </a:rPr>
              <a:t>Sequential </a:t>
            </a:r>
            <a:r>
              <a:rPr lang="en-US" altLang="en-US" sz="2400" dirty="0">
                <a:cs typeface="Times New Roman" panose="02020603050405020304" pitchFamily="18" charset="0"/>
              </a:rPr>
              <a:t>Data: transaction sequences</a:t>
            </a:r>
          </a:p>
          <a:p>
            <a:pPr marL="180981" indent="0">
              <a:spcBef>
                <a:spcPts val="0"/>
              </a:spcBef>
              <a:buNone/>
            </a:pPr>
            <a:endParaRPr lang="en-US" altLang="en-US" sz="2400" dirty="0" smtClean="0">
              <a:cs typeface="Times New Roman" panose="02020603050405020304" pitchFamily="18" charset="0"/>
            </a:endParaRPr>
          </a:p>
          <a:p>
            <a:pPr marL="180981" indent="0">
              <a:spcBef>
                <a:spcPts val="0"/>
              </a:spcBef>
              <a:buNone/>
            </a:pPr>
            <a:endParaRPr lang="en-US" altLang="en-US" sz="2400" dirty="0">
              <a:cs typeface="Times New Roman" panose="02020603050405020304" pitchFamily="18" charset="0"/>
            </a:endParaRPr>
          </a:p>
          <a:p>
            <a:pPr marL="523881" indent="-342900">
              <a:spcBef>
                <a:spcPts val="0"/>
              </a:spcBef>
            </a:pPr>
            <a:r>
              <a:rPr lang="en-US" altLang="en-US" sz="2400" dirty="0" smtClean="0">
                <a:cs typeface="Times New Roman" panose="02020603050405020304" pitchFamily="18" charset="0"/>
              </a:rPr>
              <a:t>Genetic </a:t>
            </a:r>
            <a:r>
              <a:rPr lang="en-US" altLang="en-US" sz="2400" dirty="0">
                <a:cs typeface="Times New Roman" panose="02020603050405020304" pitchFamily="18" charset="0"/>
              </a:rPr>
              <a:t>sequence </a:t>
            </a:r>
            <a:r>
              <a:rPr lang="en-US" altLang="en-US" sz="2400" dirty="0" smtClean="0">
                <a:cs typeface="Times New Roman" panose="02020603050405020304" pitchFamily="18" charset="0"/>
              </a:rPr>
              <a:t>data</a:t>
            </a:r>
            <a:endParaRPr lang="en-US" altLang="en-US" sz="2400" dirty="0">
              <a:cs typeface="Times New Roman" panose="02020603050405020304" pitchFamily="18" charset="0"/>
            </a:endParaRPr>
          </a:p>
        </p:txBody>
      </p:sp>
      <p:pic>
        <p:nvPicPr>
          <p:cNvPr id="37892" name="Picture 4" descr="http://www.panspermia.org/cllu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8612" y="3637815"/>
            <a:ext cx="5179096" cy="3039711"/>
          </a:xfrm>
          <a:prstGeom prst="rect">
            <a:avLst/>
          </a:prstGeom>
          <a:noFill/>
          <a:extLst>
            <a:ext uri="{909E8E84-426E-40DD-AFC4-6F175D3DCCD1}">
              <a14:hiddenFill xmlns:a14="http://schemas.microsoft.com/office/drawing/2010/main">
                <a:solidFill>
                  <a:srgbClr val="FFFFFF"/>
                </a:solidFill>
              </a14:hiddenFill>
            </a:ext>
          </a:extLst>
        </p:spPr>
      </p:pic>
      <p:pic>
        <p:nvPicPr>
          <p:cNvPr id="37894" name="Picture 6" descr="http://www.albertbelle.net/pictures/jimart/belleartb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9451" y="1684625"/>
            <a:ext cx="6688257" cy="1872712"/>
          </a:xfrm>
          <a:prstGeom prst="rect">
            <a:avLst/>
          </a:prstGeom>
          <a:noFill/>
          <a:extLst>
            <a:ext uri="{909E8E84-426E-40DD-AFC4-6F175D3DCCD1}">
              <a14:hiddenFill xmlns:a14="http://schemas.microsoft.com/office/drawing/2010/main">
                <a:solidFill>
                  <a:srgbClr val="FFFFFF"/>
                </a:solidFill>
              </a14:hiddenFill>
            </a:ext>
          </a:extLst>
        </p:spPr>
      </p:pic>
      <p:pic>
        <p:nvPicPr>
          <p:cNvPr id="37896" name="Picture 8" descr="https://onlinecourses.science.psu.edu/stat510/sites/onlinecourses.science.psu.edu.stat510/files/L01/graph_0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6641" y="2474064"/>
            <a:ext cx="3245990" cy="2166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674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a:noFill/>
        </p:spPr>
        <p:txBody>
          <a:bodyPr vert="horz" lIns="92075" tIns="46038" rIns="92075" bIns="46038" rtlCol="0" anchor="ctr">
            <a:noAutofit/>
          </a:bodyPr>
          <a:lstStyle/>
          <a:p>
            <a:pPr eaLnBrk="1" hangingPunct="1"/>
            <a:r>
              <a:rPr lang="en-US" altLang="en-US" dirty="0"/>
              <a:t>Standardizing Numeric Data</a:t>
            </a:r>
          </a:p>
        </p:txBody>
      </p:sp>
      <p:sp>
        <p:nvSpPr>
          <p:cNvPr id="59396" name="Rectangle 3"/>
          <p:cNvSpPr>
            <a:spLocks noGrp="1" noChangeArrowheads="1"/>
          </p:cNvSpPr>
          <p:nvPr>
            <p:ph type="body" sz="half" idx="1"/>
          </p:nvPr>
        </p:nvSpPr>
        <p:spPr>
          <a:xfrm>
            <a:off x="629138" y="1281967"/>
            <a:ext cx="10832123" cy="5282955"/>
          </a:xfrm>
          <a:noFill/>
        </p:spPr>
        <p:txBody>
          <a:bodyPr vert="horz" lIns="92075" tIns="46038" rIns="92075" bIns="46038" rtlCol="0">
            <a:noAutofit/>
          </a:bodyPr>
          <a:lstStyle/>
          <a:p>
            <a:pPr eaLnBrk="1" hangingPunct="1">
              <a:lnSpc>
                <a:spcPct val="110000"/>
              </a:lnSpc>
            </a:pPr>
            <a:r>
              <a:rPr lang="en-US" altLang="en-US" dirty="0">
                <a:latin typeface="Calibri" panose="020F0502020204030204" pitchFamily="34" charset="0"/>
              </a:rPr>
              <a:t>Z-score: </a:t>
            </a:r>
          </a:p>
          <a:p>
            <a:pPr lvl="1" eaLnBrk="1" hangingPunct="1">
              <a:lnSpc>
                <a:spcPct val="110000"/>
              </a:lnSpc>
            </a:pPr>
            <a:r>
              <a:rPr lang="en-US" altLang="en-US" dirty="0">
                <a:latin typeface="Calibri" panose="020F0502020204030204" pitchFamily="34" charset="0"/>
              </a:rPr>
              <a:t>X: raw score to be standardized, </a:t>
            </a:r>
            <a:r>
              <a:rPr lang="el-GR" altLang="en-US" dirty="0">
                <a:latin typeface="Calibri" panose="020F0502020204030204" pitchFamily="34" charset="0"/>
                <a:cs typeface="Tahoma" panose="020B0604030504040204" pitchFamily="34" charset="0"/>
              </a:rPr>
              <a:t>μ</a:t>
            </a:r>
            <a:r>
              <a:rPr lang="en-US" altLang="en-US" dirty="0">
                <a:latin typeface="Calibri" panose="020F0502020204030204" pitchFamily="34" charset="0"/>
                <a:cs typeface="Tahoma" panose="020B0604030504040204" pitchFamily="34" charset="0"/>
              </a:rPr>
              <a:t>: mean of the population, </a:t>
            </a:r>
            <a:r>
              <a:rPr lang="el-GR" altLang="en-US" dirty="0">
                <a:latin typeface="Calibri" panose="020F0502020204030204" pitchFamily="34" charset="0"/>
                <a:cs typeface="Tahoma" panose="020B0604030504040204" pitchFamily="34" charset="0"/>
              </a:rPr>
              <a:t>σ</a:t>
            </a:r>
            <a:r>
              <a:rPr lang="en-US" altLang="en-US" dirty="0">
                <a:latin typeface="Calibri" panose="020F0502020204030204" pitchFamily="34" charset="0"/>
                <a:cs typeface="Tahoma" panose="020B0604030504040204" pitchFamily="34" charset="0"/>
              </a:rPr>
              <a:t>: standard deviation</a:t>
            </a:r>
            <a:endParaRPr lang="el-GR" altLang="en-US" dirty="0">
              <a:latin typeface="Calibri" panose="020F0502020204030204" pitchFamily="34" charset="0"/>
              <a:cs typeface="Tahoma" panose="020B0604030504040204" pitchFamily="34" charset="0"/>
            </a:endParaRPr>
          </a:p>
          <a:p>
            <a:pPr lvl="1" eaLnBrk="1" hangingPunct="1">
              <a:lnSpc>
                <a:spcPct val="110000"/>
              </a:lnSpc>
            </a:pPr>
            <a:r>
              <a:rPr lang="en-US" altLang="en-US" dirty="0">
                <a:latin typeface="Calibri" panose="020F0502020204030204" pitchFamily="34" charset="0"/>
              </a:rPr>
              <a:t>the distance between the raw score and the population mean in units of the standard deviation</a:t>
            </a:r>
          </a:p>
          <a:p>
            <a:pPr lvl="1" eaLnBrk="1" hangingPunct="1">
              <a:lnSpc>
                <a:spcPct val="110000"/>
              </a:lnSpc>
            </a:pPr>
            <a:r>
              <a:rPr lang="en-US" altLang="en-US" dirty="0">
                <a:latin typeface="Calibri" panose="020F0502020204030204" pitchFamily="34" charset="0"/>
                <a:cs typeface="Tahoma" panose="020B0604030504040204" pitchFamily="34" charset="0"/>
              </a:rPr>
              <a:t>negative </a:t>
            </a:r>
            <a:r>
              <a:rPr lang="en-US" altLang="en-US" dirty="0">
                <a:latin typeface="Calibri" panose="020F0502020204030204" pitchFamily="34" charset="0"/>
              </a:rPr>
              <a:t>when the raw score is below the mean, “+” when above</a:t>
            </a:r>
          </a:p>
          <a:p>
            <a:pPr eaLnBrk="1" hangingPunct="1">
              <a:lnSpc>
                <a:spcPct val="110000"/>
              </a:lnSpc>
            </a:pPr>
            <a:r>
              <a:rPr lang="en-US" altLang="en-US" dirty="0">
                <a:latin typeface="Calibri" panose="020F0502020204030204" pitchFamily="34" charset="0"/>
              </a:rPr>
              <a:t>An alternative way: Calculate the mean absolute deviation</a:t>
            </a:r>
          </a:p>
          <a:p>
            <a:pPr eaLnBrk="1" hangingPunct="1">
              <a:lnSpc>
                <a:spcPct val="110000"/>
              </a:lnSpc>
            </a:pPr>
            <a:endParaRPr lang="en-US" altLang="en-US" dirty="0">
              <a:latin typeface="Calibri" panose="020F0502020204030204" pitchFamily="34" charset="0"/>
            </a:endParaRPr>
          </a:p>
          <a:p>
            <a:pPr lvl="1" eaLnBrk="1" hangingPunct="1">
              <a:lnSpc>
                <a:spcPct val="110000"/>
              </a:lnSpc>
              <a:buFont typeface="Wingdings" panose="05000000000000000000" pitchFamily="2" charset="2"/>
              <a:buNone/>
            </a:pPr>
            <a:r>
              <a:rPr lang="en-US" altLang="en-US" dirty="0">
                <a:latin typeface="Calibri" panose="020F0502020204030204" pitchFamily="34" charset="0"/>
              </a:rPr>
              <a:t>where</a:t>
            </a:r>
          </a:p>
          <a:p>
            <a:pPr lvl="1" eaLnBrk="1" hangingPunct="1">
              <a:lnSpc>
                <a:spcPct val="110000"/>
              </a:lnSpc>
            </a:pPr>
            <a:endParaRPr lang="en-US" altLang="en-US" dirty="0">
              <a:latin typeface="Calibri" panose="020F0502020204030204" pitchFamily="34" charset="0"/>
            </a:endParaRPr>
          </a:p>
          <a:p>
            <a:pPr lvl="1" eaLnBrk="1" hangingPunct="1">
              <a:lnSpc>
                <a:spcPct val="110000"/>
              </a:lnSpc>
            </a:pPr>
            <a:r>
              <a:rPr lang="en-US" altLang="en-US" dirty="0">
                <a:latin typeface="Calibri" panose="020F0502020204030204" pitchFamily="34" charset="0"/>
              </a:rPr>
              <a:t>standardized measure (</a:t>
            </a:r>
            <a:r>
              <a:rPr lang="en-US" altLang="en-US" i="1" dirty="0">
                <a:latin typeface="Calibri" panose="020F0502020204030204" pitchFamily="34" charset="0"/>
              </a:rPr>
              <a:t>z-score</a:t>
            </a:r>
            <a:r>
              <a:rPr lang="en-US" altLang="en-US" dirty="0">
                <a:latin typeface="Calibri" panose="020F0502020204030204" pitchFamily="34" charset="0"/>
              </a:rPr>
              <a:t>):</a:t>
            </a:r>
          </a:p>
          <a:p>
            <a:pPr eaLnBrk="1" hangingPunct="1">
              <a:lnSpc>
                <a:spcPct val="110000"/>
              </a:lnSpc>
            </a:pPr>
            <a:r>
              <a:rPr lang="en-US" altLang="en-US" dirty="0">
                <a:latin typeface="Calibri" panose="020F0502020204030204" pitchFamily="34" charset="0"/>
              </a:rPr>
              <a:t>Using mean absolute deviation is more robust than using standard deviation </a:t>
            </a:r>
          </a:p>
        </p:txBody>
      </p:sp>
      <p:graphicFrame>
        <p:nvGraphicFramePr>
          <p:cNvPr id="59397" name="Object 4"/>
          <p:cNvGraphicFramePr>
            <a:graphicFrameLocks noChangeAspect="1"/>
          </p:cNvGraphicFramePr>
          <p:nvPr>
            <p:extLst>
              <p:ext uri="{D42A27DB-BD31-4B8C-83A1-F6EECF244321}">
                <p14:modId xmlns:p14="http://schemas.microsoft.com/office/powerpoint/2010/main" val="994535752"/>
              </p:ext>
            </p:extLst>
          </p:nvPr>
        </p:nvGraphicFramePr>
        <p:xfrm>
          <a:off x="2403231" y="4849813"/>
          <a:ext cx="2819400" cy="495300"/>
        </p:xfrm>
        <a:graphic>
          <a:graphicData uri="http://schemas.openxmlformats.org/presentationml/2006/ole">
            <mc:AlternateContent xmlns:mc="http://schemas.openxmlformats.org/markup-compatibility/2006">
              <mc:Choice xmlns:v="urn:schemas-microsoft-com:vml" Requires="v">
                <p:oleObj spid="_x0000_s57350" name="Equation" r:id="rId4" imgW="2374900" imgH="419100" progId="Equation.3">
                  <p:embed/>
                </p:oleObj>
              </mc:Choice>
              <mc:Fallback>
                <p:oleObj name="Equation" r:id="rId4" imgW="23749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3231" y="4849813"/>
                        <a:ext cx="28194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398" name="Object 5"/>
          <p:cNvGraphicFramePr>
            <a:graphicFrameLocks noChangeAspect="1"/>
          </p:cNvGraphicFramePr>
          <p:nvPr>
            <p:extLst>
              <p:ext uri="{D42A27DB-BD31-4B8C-83A1-F6EECF244321}">
                <p14:modId xmlns:p14="http://schemas.microsoft.com/office/powerpoint/2010/main" val="4024840640"/>
              </p:ext>
            </p:extLst>
          </p:nvPr>
        </p:nvGraphicFramePr>
        <p:xfrm>
          <a:off x="3505200" y="4087814"/>
          <a:ext cx="5334000" cy="496887"/>
        </p:xfrm>
        <a:graphic>
          <a:graphicData uri="http://schemas.openxmlformats.org/presentationml/2006/ole">
            <mc:AlternateContent xmlns:mc="http://schemas.openxmlformats.org/markup-compatibility/2006">
              <mc:Choice xmlns:v="urn:schemas-microsoft-com:vml" Requires="v">
                <p:oleObj spid="_x0000_s57351" name="Equation" r:id="rId6" imgW="4343400" imgH="406400" progId="Equation.3">
                  <p:embed/>
                </p:oleObj>
              </mc:Choice>
              <mc:Fallback>
                <p:oleObj name="Equation" r:id="rId6" imgW="4343400" imgH="406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4087814"/>
                        <a:ext cx="5334000"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399" name="Object 6"/>
          <p:cNvGraphicFramePr>
            <a:graphicFrameLocks noChangeAspect="1"/>
          </p:cNvGraphicFramePr>
          <p:nvPr>
            <p:extLst>
              <p:ext uri="{D42A27DB-BD31-4B8C-83A1-F6EECF244321}">
                <p14:modId xmlns:p14="http://schemas.microsoft.com/office/powerpoint/2010/main" val="3992587556"/>
              </p:ext>
            </p:extLst>
          </p:nvPr>
        </p:nvGraphicFramePr>
        <p:xfrm>
          <a:off x="5791200" y="5274164"/>
          <a:ext cx="1905000" cy="892175"/>
        </p:xfrm>
        <a:graphic>
          <a:graphicData uri="http://schemas.openxmlformats.org/presentationml/2006/ole">
            <mc:AlternateContent xmlns:mc="http://schemas.openxmlformats.org/markup-compatibility/2006">
              <mc:Choice xmlns:v="urn:schemas-microsoft-com:vml" Requires="v">
                <p:oleObj spid="_x0000_s57352" name="Equation" r:id="rId8" imgW="1409088" imgH="660113" progId="Equation.3">
                  <p:embed/>
                </p:oleObj>
              </mc:Choice>
              <mc:Fallback>
                <p:oleObj name="Equation" r:id="rId8" imgW="1409088" imgH="660113"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1200" y="5274164"/>
                        <a:ext cx="1905000" cy="892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0" name="Object 7"/>
          <p:cNvGraphicFramePr>
            <a:graphicFrameLocks noChangeAspect="1"/>
          </p:cNvGraphicFramePr>
          <p:nvPr>
            <p:ph sz="half" idx="2"/>
          </p:nvPr>
        </p:nvGraphicFramePr>
        <p:xfrm>
          <a:off x="3505200" y="1303338"/>
          <a:ext cx="1409700" cy="601662"/>
        </p:xfrm>
        <a:graphic>
          <a:graphicData uri="http://schemas.openxmlformats.org/presentationml/2006/ole">
            <mc:AlternateContent xmlns:mc="http://schemas.openxmlformats.org/markup-compatibility/2006">
              <mc:Choice xmlns:v="urn:schemas-microsoft-com:vml" Requires="v">
                <p:oleObj spid="_x0000_s57353" name="Equation" r:id="rId10" imgW="952087" imgH="406224" progId="Equation.3">
                  <p:embed/>
                </p:oleObj>
              </mc:Choice>
              <mc:Fallback>
                <p:oleObj name="Equation" r:id="rId10" imgW="952087" imgH="406224"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5200" y="1303338"/>
                        <a:ext cx="1409700" cy="601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65166469"/>
      </p:ext>
    </p:extLst>
  </p:cSld>
  <p:clrMapOvr>
    <a:masterClrMapping/>
  </p:clrMapOvr>
  <p:transition>
    <p:zo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xfrm>
            <a:off x="534154" y="304800"/>
            <a:ext cx="11325886" cy="762000"/>
          </a:xfrm>
        </p:spPr>
        <p:txBody>
          <a:bodyPr>
            <a:normAutofit/>
          </a:bodyPr>
          <a:lstStyle/>
          <a:p>
            <a:pPr eaLnBrk="1" hangingPunct="1"/>
            <a:r>
              <a:rPr lang="en-US" altLang="en-US" sz="4000" dirty="0"/>
              <a:t>Example: </a:t>
            </a:r>
            <a:r>
              <a:rPr lang="en-US" altLang="en-US" sz="4000" dirty="0" smtClean="0"/>
              <a:t>Data </a:t>
            </a:r>
            <a:r>
              <a:rPr lang="en-US" altLang="en-US" sz="4000" dirty="0"/>
              <a:t>Matrix and Dissimilarity Matrix</a:t>
            </a:r>
          </a:p>
        </p:txBody>
      </p:sp>
      <p:graphicFrame>
        <p:nvGraphicFramePr>
          <p:cNvPr id="60420" name="Object 4"/>
          <p:cNvGraphicFramePr>
            <a:graphicFrameLocks noChangeAspect="1"/>
          </p:cNvGraphicFramePr>
          <p:nvPr>
            <p:extLst/>
          </p:nvPr>
        </p:nvGraphicFramePr>
        <p:xfrm>
          <a:off x="5069021" y="1961582"/>
          <a:ext cx="2947987" cy="1581150"/>
        </p:xfrm>
        <a:graphic>
          <a:graphicData uri="http://schemas.openxmlformats.org/presentationml/2006/ole">
            <mc:AlternateContent xmlns:mc="http://schemas.openxmlformats.org/markup-compatibility/2006">
              <mc:Choice xmlns:v="urn:schemas-microsoft-com:vml" Requires="v">
                <p:oleObj spid="_x0000_s47145" name="Worksheet" r:id="rId4" imgW="1838249" imgH="857402" progId="Excel.Sheet.8">
                  <p:embed/>
                </p:oleObj>
              </mc:Choice>
              <mc:Fallback>
                <p:oleObj name="Worksheet" r:id="rId4" imgW="1838249" imgH="857402"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9021" y="1961582"/>
                        <a:ext cx="2947987"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421" name="Text Box 5"/>
          <p:cNvSpPr txBox="1">
            <a:spLocks noChangeArrowheads="1"/>
          </p:cNvSpPr>
          <p:nvPr/>
        </p:nvSpPr>
        <p:spPr bwMode="auto">
          <a:xfrm>
            <a:off x="4904715" y="3962401"/>
            <a:ext cx="62401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fontAlgn="base">
              <a:spcBef>
                <a:spcPct val="50000"/>
              </a:spcBef>
              <a:spcAft>
                <a:spcPct val="0"/>
              </a:spcAft>
              <a:buClrTx/>
              <a:buSzTx/>
              <a:buNone/>
            </a:pPr>
            <a:r>
              <a:rPr lang="en-US" altLang="en-US" sz="2000" b="1" dirty="0">
                <a:solidFill>
                  <a:srgbClr val="000000"/>
                </a:solidFill>
              </a:rPr>
              <a:t>Dissimilarity Matrix </a:t>
            </a:r>
            <a:r>
              <a:rPr lang="en-US" altLang="en-US" sz="2000" b="1" dirty="0" smtClean="0">
                <a:solidFill>
                  <a:srgbClr val="000000"/>
                </a:solidFill>
              </a:rPr>
              <a:t>(by </a:t>
            </a:r>
            <a:r>
              <a:rPr lang="en-US" altLang="en-US" sz="2000" b="1" dirty="0">
                <a:solidFill>
                  <a:srgbClr val="FF0000"/>
                </a:solidFill>
              </a:rPr>
              <a:t>Euclidean Distance</a:t>
            </a:r>
            <a:r>
              <a:rPr lang="en-US" altLang="en-US" sz="2000" b="1" dirty="0">
                <a:solidFill>
                  <a:srgbClr val="333399"/>
                </a:solidFill>
              </a:rPr>
              <a:t>)</a:t>
            </a:r>
          </a:p>
        </p:txBody>
      </p:sp>
      <p:graphicFrame>
        <p:nvGraphicFramePr>
          <p:cNvPr id="60422" name="Object 6"/>
          <p:cNvGraphicFramePr>
            <a:graphicFrameLocks noChangeAspect="1"/>
          </p:cNvGraphicFramePr>
          <p:nvPr>
            <p:extLst/>
          </p:nvPr>
        </p:nvGraphicFramePr>
        <p:xfrm>
          <a:off x="5069021" y="4417446"/>
          <a:ext cx="4906962" cy="1365250"/>
        </p:xfrm>
        <a:graphic>
          <a:graphicData uri="http://schemas.openxmlformats.org/presentationml/2006/ole">
            <mc:AlternateContent xmlns:mc="http://schemas.openxmlformats.org/markup-compatibility/2006">
              <mc:Choice xmlns:v="urn:schemas-microsoft-com:vml" Requires="v">
                <p:oleObj spid="_x0000_s47146" name="Worksheet" r:id="rId6" imgW="3057441" imgH="866747" progId="Excel.Sheet.8">
                  <p:embed/>
                </p:oleObj>
              </mc:Choice>
              <mc:Fallback>
                <p:oleObj name="Worksheet" r:id="rId6" imgW="3057441" imgH="866747" progId="Excel.Shee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9021" y="4417446"/>
                        <a:ext cx="4906962"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423" name="Text Box 7"/>
          <p:cNvSpPr txBox="1">
            <a:spLocks noChangeArrowheads="1"/>
          </p:cNvSpPr>
          <p:nvPr/>
        </p:nvSpPr>
        <p:spPr bwMode="auto">
          <a:xfrm>
            <a:off x="4904715" y="1325562"/>
            <a:ext cx="3276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fontAlgn="base">
              <a:spcBef>
                <a:spcPct val="50000"/>
              </a:spcBef>
              <a:spcAft>
                <a:spcPct val="0"/>
              </a:spcAft>
              <a:buClrTx/>
              <a:buSzTx/>
              <a:buNone/>
            </a:pPr>
            <a:r>
              <a:rPr lang="en-US" altLang="en-US" sz="2000" b="1" dirty="0">
                <a:solidFill>
                  <a:srgbClr val="000000"/>
                </a:solidFill>
                <a:latin typeface="Arial" panose="020B0604020202020204" pitchFamily="34" charset="0"/>
              </a:rPr>
              <a:t>Data Matrix</a:t>
            </a:r>
          </a:p>
        </p:txBody>
      </p:sp>
      <p:graphicFrame>
        <p:nvGraphicFramePr>
          <p:cNvPr id="60424" name="Object 12"/>
          <p:cNvGraphicFramePr>
            <a:graphicFrameLocks noChangeAspect="1"/>
          </p:cNvGraphicFramePr>
          <p:nvPr>
            <p:extLst/>
          </p:nvPr>
        </p:nvGraphicFramePr>
        <p:xfrm>
          <a:off x="398352" y="1282574"/>
          <a:ext cx="4209862" cy="4191000"/>
        </p:xfrm>
        <a:graphic>
          <a:graphicData uri="http://schemas.openxmlformats.org/presentationml/2006/ole">
            <mc:AlternateContent xmlns:mc="http://schemas.openxmlformats.org/markup-compatibility/2006">
              <mc:Choice xmlns:v="urn:schemas-microsoft-com:vml" Requires="v">
                <p:oleObj spid="_x0000_s47147" name="SmartDraw" r:id="rId8" imgW="4379976" imgH="5551932" progId="SmartDraw.2">
                  <p:embed/>
                </p:oleObj>
              </mc:Choice>
              <mc:Fallback>
                <p:oleObj name="SmartDraw" r:id="rId8" imgW="4379976" imgH="5551932" progId="SmartDraw.2">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352" y="1282574"/>
                        <a:ext cx="4209862" cy="41910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784243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a:xfrm>
            <a:off x="497941" y="228600"/>
            <a:ext cx="11117655" cy="685800"/>
          </a:xfrm>
        </p:spPr>
        <p:txBody>
          <a:bodyPr>
            <a:noAutofit/>
          </a:bodyPr>
          <a:lstStyle/>
          <a:p>
            <a:pPr eaLnBrk="1" hangingPunct="1"/>
            <a:r>
              <a:rPr lang="en-US" altLang="en-US" sz="4000" dirty="0"/>
              <a:t>Distance on Numeric Data: </a:t>
            </a:r>
            <a:r>
              <a:rPr lang="en-US" altLang="en-US" sz="4000" dirty="0" err="1"/>
              <a:t>Minkowski</a:t>
            </a:r>
            <a:r>
              <a:rPr lang="en-US" altLang="en-US" sz="4000" dirty="0"/>
              <a:t> Distance</a:t>
            </a:r>
          </a:p>
        </p:txBody>
      </p:sp>
      <p:sp>
        <p:nvSpPr>
          <p:cNvPr id="61444" name="Rectangle 3"/>
          <p:cNvSpPr>
            <a:spLocks noGrp="1" noChangeArrowheads="1"/>
          </p:cNvSpPr>
          <p:nvPr>
            <p:ph type="body" idx="1"/>
          </p:nvPr>
        </p:nvSpPr>
        <p:spPr>
          <a:xfrm>
            <a:off x="669955" y="1119617"/>
            <a:ext cx="10420539" cy="5426044"/>
          </a:xfrm>
        </p:spPr>
        <p:txBody>
          <a:bodyPr/>
          <a:lstStyle/>
          <a:p>
            <a:pPr marL="381000" indent="-381000" eaLnBrk="1" hangingPunct="1">
              <a:spcBef>
                <a:spcPts val="600"/>
              </a:spcBef>
              <a:spcAft>
                <a:spcPts val="600"/>
              </a:spcAft>
            </a:pPr>
            <a:r>
              <a:rPr lang="en-US" altLang="en-US" sz="2400" dirty="0" err="1">
                <a:solidFill>
                  <a:srgbClr val="FF0000"/>
                </a:solidFill>
              </a:rPr>
              <a:t>Minkowski</a:t>
            </a:r>
            <a:r>
              <a:rPr lang="en-US" altLang="en-US" sz="2400" dirty="0">
                <a:solidFill>
                  <a:srgbClr val="FF0000"/>
                </a:solidFill>
              </a:rPr>
              <a:t> distance</a:t>
            </a:r>
            <a:r>
              <a:rPr lang="en-US" altLang="en-US" sz="2400" dirty="0"/>
              <a:t>: A popular distance measure</a:t>
            </a:r>
          </a:p>
          <a:p>
            <a:pPr marL="838200" lvl="1" indent="-381000" eaLnBrk="1" hangingPunct="1">
              <a:spcBef>
                <a:spcPts val="600"/>
              </a:spcBef>
              <a:spcAft>
                <a:spcPts val="600"/>
              </a:spcAft>
              <a:buNone/>
            </a:pPr>
            <a:endParaRPr lang="en-US" altLang="en-US" sz="2400" dirty="0"/>
          </a:p>
          <a:p>
            <a:pPr marL="838200" lvl="1" indent="-381000" eaLnBrk="1" hangingPunct="1">
              <a:spcBef>
                <a:spcPts val="600"/>
              </a:spcBef>
              <a:spcAft>
                <a:spcPts val="600"/>
              </a:spcAft>
              <a:buNone/>
            </a:pPr>
            <a:r>
              <a:rPr lang="en-US" altLang="en-US" sz="2400" dirty="0"/>
              <a:t>where  </a:t>
            </a:r>
            <a:r>
              <a:rPr lang="en-US" altLang="en-US" sz="2400" i="1" dirty="0" err="1"/>
              <a:t>i</a:t>
            </a:r>
            <a:r>
              <a:rPr lang="en-US" altLang="en-US" sz="2400" dirty="0"/>
              <a:t> = (</a:t>
            </a:r>
            <a:r>
              <a:rPr lang="en-US" altLang="en-US" sz="2400" i="1" dirty="0"/>
              <a:t>x</a:t>
            </a:r>
            <a:r>
              <a:rPr lang="en-US" altLang="en-US" sz="2400" baseline="-25000" dirty="0"/>
              <a:t>i1</a:t>
            </a:r>
            <a:r>
              <a:rPr lang="en-US" altLang="en-US" sz="2400" dirty="0"/>
              <a:t>, </a:t>
            </a:r>
            <a:r>
              <a:rPr lang="en-US" altLang="en-US" sz="2400" i="1" dirty="0"/>
              <a:t>x</a:t>
            </a:r>
            <a:r>
              <a:rPr lang="en-US" altLang="en-US" sz="2400" baseline="-25000" dirty="0"/>
              <a:t>i2</a:t>
            </a:r>
            <a:r>
              <a:rPr lang="en-US" altLang="en-US" sz="2400" dirty="0"/>
              <a:t>, …, </a:t>
            </a:r>
            <a:r>
              <a:rPr lang="en-US" altLang="en-US" sz="2400" i="1" dirty="0" err="1" smtClean="0"/>
              <a:t>x</a:t>
            </a:r>
            <a:r>
              <a:rPr lang="en-US" altLang="en-US" sz="2400" baseline="-25000" dirty="0" err="1" smtClean="0"/>
              <a:t>il</a:t>
            </a:r>
            <a:r>
              <a:rPr lang="en-US" altLang="en-US" sz="2400" dirty="0" smtClean="0"/>
              <a:t>) </a:t>
            </a:r>
            <a:r>
              <a:rPr lang="en-US" altLang="en-US" sz="2400" dirty="0"/>
              <a:t>and</a:t>
            </a:r>
            <a:r>
              <a:rPr lang="en-US" altLang="en-US" sz="2400" i="1" dirty="0"/>
              <a:t> j</a:t>
            </a:r>
            <a:r>
              <a:rPr lang="en-US" altLang="en-US" sz="2400" dirty="0"/>
              <a:t> = (</a:t>
            </a:r>
            <a:r>
              <a:rPr lang="en-US" altLang="en-US" sz="2400" i="1" dirty="0"/>
              <a:t>x</a:t>
            </a:r>
            <a:r>
              <a:rPr lang="en-US" altLang="en-US" sz="2400" baseline="-25000" dirty="0"/>
              <a:t>j1</a:t>
            </a:r>
            <a:r>
              <a:rPr lang="en-US" altLang="en-US" sz="2400" dirty="0"/>
              <a:t>, </a:t>
            </a:r>
            <a:r>
              <a:rPr lang="en-US" altLang="en-US" sz="2400" i="1" dirty="0"/>
              <a:t>x</a:t>
            </a:r>
            <a:r>
              <a:rPr lang="en-US" altLang="en-US" sz="2400" baseline="-25000" dirty="0"/>
              <a:t>j2</a:t>
            </a:r>
            <a:r>
              <a:rPr lang="en-US" altLang="en-US" sz="2400" dirty="0"/>
              <a:t>, …, </a:t>
            </a:r>
            <a:r>
              <a:rPr lang="en-US" altLang="en-US" sz="2400" i="1" dirty="0" err="1" smtClean="0"/>
              <a:t>x</a:t>
            </a:r>
            <a:r>
              <a:rPr lang="en-US" altLang="en-US" sz="2400" baseline="-25000" dirty="0" err="1" smtClean="0"/>
              <a:t>jl</a:t>
            </a:r>
            <a:r>
              <a:rPr lang="en-US" altLang="en-US" sz="2400" dirty="0" smtClean="0"/>
              <a:t>) </a:t>
            </a:r>
            <a:r>
              <a:rPr lang="en-US" altLang="en-US" sz="2400" dirty="0"/>
              <a:t>are two </a:t>
            </a:r>
            <a:r>
              <a:rPr lang="en-US" altLang="en-US" sz="2400" i="1" dirty="0" smtClean="0"/>
              <a:t>l</a:t>
            </a:r>
            <a:r>
              <a:rPr lang="en-US" altLang="en-US" sz="2400" dirty="0" smtClean="0"/>
              <a:t>-dimensional </a:t>
            </a:r>
            <a:r>
              <a:rPr lang="en-US" altLang="en-US" sz="2400" dirty="0"/>
              <a:t>data objects, and </a:t>
            </a:r>
            <a:r>
              <a:rPr lang="en-US" altLang="en-US" sz="2400" i="1" dirty="0" smtClean="0"/>
              <a:t>p</a:t>
            </a:r>
            <a:r>
              <a:rPr lang="en-US" altLang="en-US" sz="2400" dirty="0" smtClean="0"/>
              <a:t> </a:t>
            </a:r>
            <a:r>
              <a:rPr lang="en-US" altLang="en-US" sz="2400" dirty="0"/>
              <a:t>is the order (the distance so defined is also called </a:t>
            </a:r>
            <a:r>
              <a:rPr lang="en-US" altLang="en-US" sz="2400" dirty="0" smtClean="0"/>
              <a:t>L-</a:t>
            </a:r>
            <a:r>
              <a:rPr lang="en-US" altLang="en-US" sz="2400" i="1" dirty="0" smtClean="0"/>
              <a:t>p</a:t>
            </a:r>
            <a:r>
              <a:rPr lang="en-US" altLang="en-US" sz="2400" dirty="0" smtClean="0"/>
              <a:t> </a:t>
            </a:r>
            <a:r>
              <a:rPr lang="en-US" altLang="en-US" sz="2400" dirty="0"/>
              <a:t>norm)</a:t>
            </a:r>
          </a:p>
          <a:p>
            <a:pPr marL="381000" indent="-381000">
              <a:spcAft>
                <a:spcPts val="600"/>
              </a:spcAft>
            </a:pPr>
            <a:r>
              <a:rPr lang="en-US" altLang="en-US" sz="2400" dirty="0" smtClean="0"/>
              <a:t>Properties</a:t>
            </a:r>
            <a:endParaRPr lang="en-US" altLang="en-US" sz="2400" dirty="0"/>
          </a:p>
          <a:p>
            <a:pPr marL="838200" lvl="1" indent="-381000" eaLnBrk="1" hangingPunct="1">
              <a:spcBef>
                <a:spcPts val="600"/>
              </a:spcBef>
              <a:spcAft>
                <a:spcPts val="600"/>
              </a:spcAft>
            </a:pPr>
            <a:r>
              <a:rPr lang="en-US" altLang="en-US" sz="2400" dirty="0"/>
              <a:t>d(</a:t>
            </a:r>
            <a:r>
              <a:rPr lang="en-US" altLang="en-US" sz="2400" dirty="0" err="1"/>
              <a:t>i</a:t>
            </a:r>
            <a:r>
              <a:rPr lang="en-US" altLang="en-US" sz="2400" dirty="0"/>
              <a:t>, j) </a:t>
            </a:r>
            <a:r>
              <a:rPr lang="en-US" altLang="en-US" sz="2400" dirty="0">
                <a:sym typeface="Symbol" panose="05050102010706020507" pitchFamily="18" charset="2"/>
              </a:rPr>
              <a:t>&gt; 0 if </a:t>
            </a:r>
            <a:r>
              <a:rPr lang="en-US" altLang="en-US" sz="2400" dirty="0" err="1">
                <a:sym typeface="Symbol" panose="05050102010706020507" pitchFamily="18" charset="2"/>
              </a:rPr>
              <a:t>i</a:t>
            </a:r>
            <a:r>
              <a:rPr lang="en-US" altLang="en-US" sz="2400" dirty="0">
                <a:sym typeface="Symbol" panose="05050102010706020507" pitchFamily="18" charset="2"/>
              </a:rPr>
              <a:t> </a:t>
            </a:r>
            <a:r>
              <a:rPr lang="en-US" altLang="en-US" sz="2400" dirty="0">
                <a:cs typeface="Tahoma" panose="020B0604030504040204" pitchFamily="34" charset="0"/>
                <a:sym typeface="Symbol" panose="05050102010706020507" pitchFamily="18" charset="2"/>
              </a:rPr>
              <a:t>≠ j</a:t>
            </a:r>
            <a:r>
              <a:rPr lang="en-US" altLang="en-US" sz="2400" dirty="0">
                <a:cs typeface="Tahoma" panose="020B0604030504040204" pitchFamily="34" charset="0"/>
              </a:rPr>
              <a:t>, and </a:t>
            </a:r>
            <a:r>
              <a:rPr lang="en-US" altLang="en-US" sz="2400" dirty="0"/>
              <a:t>d(</a:t>
            </a:r>
            <a:r>
              <a:rPr lang="en-US" altLang="en-US" sz="2400" dirty="0" err="1"/>
              <a:t>i</a:t>
            </a:r>
            <a:r>
              <a:rPr lang="en-US" altLang="en-US" sz="2400" dirty="0"/>
              <a:t>, </a:t>
            </a:r>
            <a:r>
              <a:rPr lang="en-US" altLang="en-US" sz="2400" dirty="0" err="1"/>
              <a:t>i</a:t>
            </a:r>
            <a:r>
              <a:rPr lang="en-US" altLang="en-US" sz="2400" dirty="0"/>
              <a:t>) </a:t>
            </a:r>
            <a:r>
              <a:rPr lang="en-US" altLang="en-US" sz="2400" dirty="0">
                <a:sym typeface="Symbol" panose="05050102010706020507" pitchFamily="18" charset="2"/>
              </a:rPr>
              <a:t>= 0 </a:t>
            </a:r>
            <a:r>
              <a:rPr lang="en-US" altLang="en-US" sz="2400" dirty="0"/>
              <a:t>(</a:t>
            </a:r>
            <a:r>
              <a:rPr lang="en-US" altLang="en-US" sz="2400" dirty="0" smtClean="0"/>
              <a:t>Positivity)</a:t>
            </a:r>
            <a:endParaRPr lang="en-US" altLang="en-US" sz="2400" dirty="0"/>
          </a:p>
          <a:p>
            <a:pPr marL="838200" lvl="1" indent="-381000" eaLnBrk="1" hangingPunct="1">
              <a:spcBef>
                <a:spcPts val="600"/>
              </a:spcBef>
              <a:spcAft>
                <a:spcPts val="600"/>
              </a:spcAft>
            </a:pPr>
            <a:r>
              <a:rPr lang="en-US" altLang="en-US" sz="2400" dirty="0"/>
              <a:t>d(</a:t>
            </a:r>
            <a:r>
              <a:rPr lang="en-US" altLang="en-US" sz="2400" dirty="0" err="1"/>
              <a:t>i</a:t>
            </a:r>
            <a:r>
              <a:rPr lang="en-US" altLang="en-US" sz="2400" dirty="0"/>
              <a:t>, j) </a:t>
            </a:r>
            <a:r>
              <a:rPr lang="en-US" altLang="en-US" sz="2400" dirty="0">
                <a:sym typeface="Symbol" panose="05050102010706020507" pitchFamily="18" charset="2"/>
              </a:rPr>
              <a:t>= </a:t>
            </a:r>
            <a:r>
              <a:rPr lang="en-US" altLang="en-US" sz="2400" dirty="0"/>
              <a:t>d(j, </a:t>
            </a:r>
            <a:r>
              <a:rPr lang="en-US" altLang="en-US" sz="2400" dirty="0" err="1"/>
              <a:t>i</a:t>
            </a:r>
            <a:r>
              <a:rPr lang="en-US" altLang="en-US" sz="2400" dirty="0"/>
              <a:t>)</a:t>
            </a:r>
            <a:r>
              <a:rPr lang="en-US" altLang="en-US" sz="2400" i="1" dirty="0"/>
              <a:t>  </a:t>
            </a:r>
            <a:r>
              <a:rPr lang="en-US" altLang="en-US" sz="2400" dirty="0"/>
              <a:t>(Symmetry)</a:t>
            </a:r>
          </a:p>
          <a:p>
            <a:pPr marL="838200" lvl="1" indent="-381000" eaLnBrk="1" hangingPunct="1">
              <a:spcBef>
                <a:spcPts val="600"/>
              </a:spcBef>
              <a:spcAft>
                <a:spcPts val="600"/>
              </a:spcAft>
            </a:pPr>
            <a:r>
              <a:rPr lang="en-US" altLang="en-US" sz="2400" dirty="0"/>
              <a:t>d(</a:t>
            </a:r>
            <a:r>
              <a:rPr lang="en-US" altLang="en-US" sz="2400" dirty="0" err="1"/>
              <a:t>i</a:t>
            </a:r>
            <a:r>
              <a:rPr lang="en-US" altLang="en-US" sz="2400" dirty="0"/>
              <a:t>, j) </a:t>
            </a:r>
            <a:r>
              <a:rPr lang="en-US" altLang="en-US" sz="2400" dirty="0">
                <a:sym typeface="Symbol" panose="05050102010706020507" pitchFamily="18" charset="2"/>
              </a:rPr>
              <a:t> </a:t>
            </a:r>
            <a:r>
              <a:rPr lang="en-US" altLang="en-US" sz="2400" dirty="0"/>
              <a:t>d(</a:t>
            </a:r>
            <a:r>
              <a:rPr lang="en-US" altLang="en-US" sz="2400" dirty="0" err="1"/>
              <a:t>i</a:t>
            </a:r>
            <a:r>
              <a:rPr lang="en-US" altLang="en-US" sz="2400" dirty="0"/>
              <a:t>, k) </a:t>
            </a:r>
            <a:r>
              <a:rPr lang="en-US" altLang="en-US" sz="2400" dirty="0">
                <a:sym typeface="Symbol" panose="05050102010706020507" pitchFamily="18" charset="2"/>
              </a:rPr>
              <a:t>+ </a:t>
            </a:r>
            <a:r>
              <a:rPr lang="en-US" altLang="en-US" sz="2400" dirty="0"/>
              <a:t>d(k, j)</a:t>
            </a:r>
            <a:r>
              <a:rPr lang="en-US" altLang="en-US" sz="2400" i="1" dirty="0"/>
              <a:t>  </a:t>
            </a:r>
            <a:r>
              <a:rPr lang="en-US" altLang="en-US" sz="2400" dirty="0"/>
              <a:t>(Triangle Inequality)</a:t>
            </a:r>
            <a:endParaRPr lang="en-US" altLang="en-US" sz="2400" i="1" dirty="0"/>
          </a:p>
          <a:p>
            <a:pPr marL="381000" indent="-381000" eaLnBrk="1" hangingPunct="1">
              <a:spcBef>
                <a:spcPts val="600"/>
              </a:spcBef>
              <a:spcAft>
                <a:spcPts val="600"/>
              </a:spcAft>
            </a:pPr>
            <a:r>
              <a:rPr lang="en-US" altLang="en-US" sz="2400" dirty="0"/>
              <a:t>A distance that satisfies these properties is a </a:t>
            </a:r>
            <a:r>
              <a:rPr lang="en-US" altLang="en-US" sz="2400" dirty="0" smtClean="0">
                <a:solidFill>
                  <a:srgbClr val="FF0000"/>
                </a:solidFill>
              </a:rPr>
              <a:t>metric</a:t>
            </a:r>
          </a:p>
          <a:p>
            <a:pPr marL="381000" indent="-381000" eaLnBrk="1" hangingPunct="1">
              <a:spcBef>
                <a:spcPts val="600"/>
              </a:spcBef>
              <a:spcAft>
                <a:spcPts val="600"/>
              </a:spcAft>
            </a:pPr>
            <a:r>
              <a:rPr lang="en-US" altLang="en-US" sz="2400" dirty="0" smtClean="0"/>
              <a:t>Note:  There are nonmetric dissimilarities, e.g., set differences</a:t>
            </a:r>
            <a:endParaRPr lang="en-US" altLang="en-US" sz="2400" dirty="0"/>
          </a:p>
        </p:txBody>
      </p:sp>
      <p:graphicFrame>
        <p:nvGraphicFramePr>
          <p:cNvPr id="5" name="Object 4"/>
          <p:cNvGraphicFramePr>
            <a:graphicFrameLocks noChangeAspect="1"/>
          </p:cNvGraphicFramePr>
          <p:nvPr>
            <p:extLst/>
          </p:nvPr>
        </p:nvGraphicFramePr>
        <p:xfrm>
          <a:off x="2197976" y="1550715"/>
          <a:ext cx="6481586" cy="624927"/>
        </p:xfrm>
        <a:graphic>
          <a:graphicData uri="http://schemas.openxmlformats.org/presentationml/2006/ole">
            <mc:AlternateContent xmlns:mc="http://schemas.openxmlformats.org/markup-compatibility/2006">
              <mc:Choice xmlns:v="urn:schemas-microsoft-com:vml" Requires="v">
                <p:oleObj spid="_x0000_s48143" name="Equation" r:id="rId4" imgW="3162240" imgH="304560" progId="Equation.DSMT4">
                  <p:embed/>
                </p:oleObj>
              </mc:Choice>
              <mc:Fallback>
                <p:oleObj name="Equation" r:id="rId4" imgW="3162240" imgH="304560" progId="Equation.DSMT4">
                  <p:embed/>
                  <p:pic>
                    <p:nvPicPr>
                      <p:cNvPr id="0" name=""/>
                      <p:cNvPicPr/>
                      <p:nvPr/>
                    </p:nvPicPr>
                    <p:blipFill>
                      <a:blip r:embed="rId5"/>
                      <a:stretch>
                        <a:fillRect/>
                      </a:stretch>
                    </p:blipFill>
                    <p:spPr>
                      <a:xfrm>
                        <a:off x="2197976" y="1550715"/>
                        <a:ext cx="6481586" cy="624927"/>
                      </a:xfrm>
                      <a:prstGeom prst="rect">
                        <a:avLst/>
                      </a:prstGeom>
                    </p:spPr>
                  </p:pic>
                </p:oleObj>
              </mc:Fallback>
            </mc:AlternateContent>
          </a:graphicData>
        </a:graphic>
      </p:graphicFrame>
    </p:spTree>
    <p:extLst>
      <p:ext uri="{BB962C8B-B14F-4D97-AF65-F5344CB8AC3E}">
        <p14:creationId xmlns:p14="http://schemas.microsoft.com/office/powerpoint/2010/main" val="3862503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p:txBody>
          <a:bodyPr>
            <a:normAutofit/>
          </a:bodyPr>
          <a:lstStyle/>
          <a:p>
            <a:pPr eaLnBrk="1" hangingPunct="1"/>
            <a:r>
              <a:rPr lang="en-US" altLang="en-US" sz="4000" dirty="0"/>
              <a:t>Special Cases of </a:t>
            </a:r>
            <a:r>
              <a:rPr lang="en-US" altLang="en-US" sz="4000" dirty="0" err="1"/>
              <a:t>Minkowski</a:t>
            </a:r>
            <a:r>
              <a:rPr lang="en-US" altLang="en-US" sz="4000" dirty="0"/>
              <a:t> Distance</a:t>
            </a:r>
            <a:endParaRPr lang="en-US" altLang="en-US" sz="5400" dirty="0" smtClean="0"/>
          </a:p>
        </p:txBody>
      </p:sp>
      <p:sp>
        <p:nvSpPr>
          <p:cNvPr id="62468" name="Rectangle 3"/>
          <p:cNvSpPr>
            <a:spLocks noGrp="1" noChangeArrowheads="1"/>
          </p:cNvSpPr>
          <p:nvPr>
            <p:ph type="body" sz="half" idx="1"/>
          </p:nvPr>
        </p:nvSpPr>
        <p:spPr>
          <a:xfrm>
            <a:off x="642795" y="1295400"/>
            <a:ext cx="10465807" cy="5181600"/>
          </a:xfrm>
        </p:spPr>
        <p:txBody>
          <a:bodyPr/>
          <a:lstStyle/>
          <a:p>
            <a:r>
              <a:rPr lang="en-US" altLang="en-US" i="1" dirty="0" smtClean="0">
                <a:latin typeface="Calibri" panose="020F0502020204030204" pitchFamily="34" charset="0"/>
                <a:cs typeface="Times New Roman" panose="02020603050405020304" pitchFamily="18" charset="0"/>
              </a:rPr>
              <a:t>p</a:t>
            </a:r>
            <a:r>
              <a:rPr lang="en-US" altLang="en-US" dirty="0" smtClean="0">
                <a:latin typeface="Calibri" panose="020F0502020204030204" pitchFamily="34" charset="0"/>
                <a:cs typeface="Times New Roman" panose="02020603050405020304" pitchFamily="18" charset="0"/>
              </a:rPr>
              <a:t> </a:t>
            </a:r>
            <a:r>
              <a:rPr lang="en-US" altLang="en-US" dirty="0">
                <a:latin typeface="Calibri" panose="020F0502020204030204" pitchFamily="34" charset="0"/>
                <a:cs typeface="Times New Roman" panose="02020603050405020304" pitchFamily="18" charset="0"/>
              </a:rPr>
              <a:t>= 1: </a:t>
            </a:r>
            <a:r>
              <a:rPr lang="en-US" altLang="en-US" dirty="0" smtClean="0">
                <a:latin typeface="Calibri" panose="020F0502020204030204" pitchFamily="34" charset="0"/>
                <a:cs typeface="Times New Roman" panose="02020603050405020304" pitchFamily="18" charset="0"/>
              </a:rPr>
              <a:t>(L</a:t>
            </a:r>
            <a:r>
              <a:rPr lang="en-US" altLang="en-US" baseline="-30000" dirty="0" smtClean="0">
                <a:latin typeface="Calibri" panose="020F0502020204030204" pitchFamily="34" charset="0"/>
                <a:cs typeface="Times New Roman" panose="02020603050405020304" pitchFamily="18" charset="0"/>
              </a:rPr>
              <a:t>1</a:t>
            </a:r>
            <a:r>
              <a:rPr lang="en-US" altLang="en-US" dirty="0" smtClean="0">
                <a:latin typeface="Calibri" panose="020F0502020204030204" pitchFamily="34" charset="0"/>
                <a:cs typeface="Times New Roman" panose="02020603050405020304" pitchFamily="18" charset="0"/>
              </a:rPr>
              <a:t> norm) </a:t>
            </a:r>
            <a:r>
              <a:rPr lang="en-US" altLang="en-US" dirty="0" smtClean="0">
                <a:solidFill>
                  <a:srgbClr val="FF0000"/>
                </a:solidFill>
                <a:latin typeface="Calibri" panose="020F0502020204030204" pitchFamily="34" charset="0"/>
                <a:cs typeface="Times New Roman" panose="02020603050405020304" pitchFamily="18" charset="0"/>
              </a:rPr>
              <a:t>Manhattan (or city block) </a:t>
            </a:r>
            <a:r>
              <a:rPr lang="en-US" altLang="en-US" dirty="0">
                <a:solidFill>
                  <a:srgbClr val="FF0000"/>
                </a:solidFill>
                <a:latin typeface="Calibri" panose="020F0502020204030204" pitchFamily="34" charset="0"/>
                <a:cs typeface="Times New Roman" panose="02020603050405020304" pitchFamily="18" charset="0"/>
              </a:rPr>
              <a:t>distance</a:t>
            </a:r>
          </a:p>
          <a:p>
            <a:pPr lvl="1" eaLnBrk="1" hangingPunct="1"/>
            <a:r>
              <a:rPr lang="en-US" altLang="en-US" dirty="0">
                <a:latin typeface="Calibri" panose="020F0502020204030204" pitchFamily="34" charset="0"/>
                <a:cs typeface="Times New Roman" panose="02020603050405020304" pitchFamily="18" charset="0"/>
              </a:rPr>
              <a:t>E.g., the Hamming distance: the number of bits that are different between two binary vectors</a:t>
            </a:r>
          </a:p>
          <a:p>
            <a:pPr marL="0" indent="0" eaLnBrk="1" hangingPunct="1">
              <a:buNone/>
            </a:pPr>
            <a:endParaRPr lang="en-US" altLang="en-US" i="1" dirty="0">
              <a:latin typeface="Calibri" panose="020F0502020204030204" pitchFamily="34" charset="0"/>
              <a:cs typeface="Times New Roman" panose="02020603050405020304" pitchFamily="18" charset="0"/>
            </a:endParaRPr>
          </a:p>
          <a:p>
            <a:pPr eaLnBrk="1" hangingPunct="1"/>
            <a:r>
              <a:rPr lang="en-US" altLang="en-US" i="1" dirty="0" smtClean="0">
                <a:latin typeface="Calibri" panose="020F0502020204030204" pitchFamily="34" charset="0"/>
                <a:cs typeface="Times New Roman" panose="02020603050405020304" pitchFamily="18" charset="0"/>
              </a:rPr>
              <a:t>p </a:t>
            </a:r>
            <a:r>
              <a:rPr lang="en-US" altLang="en-US" dirty="0">
                <a:latin typeface="Calibri" panose="020F0502020204030204" pitchFamily="34" charset="0"/>
                <a:cs typeface="Times New Roman" panose="02020603050405020304" pitchFamily="18" charset="0"/>
              </a:rPr>
              <a:t>= 2:  (L</a:t>
            </a:r>
            <a:r>
              <a:rPr lang="en-US" altLang="en-US" baseline="-25000" dirty="0">
                <a:latin typeface="Calibri" panose="020F0502020204030204" pitchFamily="34" charset="0"/>
                <a:cs typeface="Times New Roman" panose="02020603050405020304" pitchFamily="18" charset="0"/>
              </a:rPr>
              <a:t>2</a:t>
            </a:r>
            <a:r>
              <a:rPr lang="en-US" altLang="en-US" dirty="0">
                <a:latin typeface="Calibri" panose="020F0502020204030204" pitchFamily="34" charset="0"/>
                <a:cs typeface="Times New Roman" panose="02020603050405020304" pitchFamily="18" charset="0"/>
              </a:rPr>
              <a:t> norm) </a:t>
            </a:r>
            <a:r>
              <a:rPr lang="en-US" altLang="en-US" dirty="0">
                <a:solidFill>
                  <a:srgbClr val="FF0000"/>
                </a:solidFill>
                <a:latin typeface="Calibri" panose="020F0502020204030204" pitchFamily="34" charset="0"/>
                <a:cs typeface="Times New Roman" panose="02020603050405020304" pitchFamily="18" charset="0"/>
              </a:rPr>
              <a:t>Euclidean distance</a:t>
            </a:r>
          </a:p>
          <a:p>
            <a:pPr lvl="4" eaLnBrk="1" hangingPunct="1"/>
            <a:endParaRPr lang="en-US" altLang="en-US" dirty="0" smtClean="0">
              <a:latin typeface="Calibri" panose="020F0502020204030204" pitchFamily="34" charset="0"/>
              <a:cs typeface="Times New Roman" panose="02020603050405020304" pitchFamily="18" charset="0"/>
            </a:endParaRPr>
          </a:p>
          <a:p>
            <a:pPr eaLnBrk="1" hangingPunct="1"/>
            <a:endParaRPr lang="en-US" altLang="en-US" i="1" dirty="0">
              <a:latin typeface="Calibri" panose="020F0502020204030204" pitchFamily="34" charset="0"/>
              <a:cs typeface="Times New Roman" panose="02020603050405020304" pitchFamily="18" charset="0"/>
            </a:endParaRPr>
          </a:p>
          <a:p>
            <a:r>
              <a:rPr lang="en-US" altLang="en-US" i="1" dirty="0" smtClean="0">
                <a:latin typeface="Calibri" panose="020F0502020204030204" pitchFamily="34" charset="0"/>
                <a:cs typeface="Times New Roman" panose="02020603050405020304" pitchFamily="18" charset="0"/>
              </a:rPr>
              <a:t>p </a:t>
            </a:r>
            <a:r>
              <a:rPr lang="en-US" altLang="en-US" dirty="0">
                <a:latin typeface="Calibri" panose="020F0502020204030204" pitchFamily="34" charset="0"/>
                <a:cs typeface="Times New Roman" panose="02020603050405020304" pitchFamily="18" charset="0"/>
                <a:sym typeface="Symbol" panose="05050102010706020507" pitchFamily="18" charset="2"/>
              </a:rPr>
              <a:t></a:t>
            </a:r>
            <a:r>
              <a:rPr lang="en-US" altLang="en-US" dirty="0">
                <a:latin typeface="Calibri" panose="020F0502020204030204" pitchFamily="34" charset="0"/>
                <a:cs typeface="Times New Roman" panose="02020603050405020304" pitchFamily="18" charset="0"/>
              </a:rPr>
              <a:t> </a:t>
            </a:r>
            <a:r>
              <a:rPr lang="en-US" altLang="en-US" dirty="0" smtClean="0">
                <a:latin typeface="Calibri" panose="020F0502020204030204" pitchFamily="34" charset="0"/>
                <a:cs typeface="Times New Roman" panose="02020603050405020304" pitchFamily="18" charset="0"/>
                <a:sym typeface="Symbol" panose="05050102010706020507" pitchFamily="18" charset="2"/>
              </a:rPr>
              <a:t></a:t>
            </a:r>
            <a:r>
              <a:rPr lang="en-US" altLang="en-US" dirty="0" smtClean="0">
                <a:latin typeface="Calibri" panose="020F0502020204030204" pitchFamily="34" charset="0"/>
                <a:cs typeface="Times New Roman" panose="02020603050405020304" pitchFamily="18" charset="0"/>
              </a:rPr>
              <a:t>: (</a:t>
            </a:r>
            <a:r>
              <a:rPr lang="en-US" altLang="en-US" dirty="0" err="1">
                <a:latin typeface="Calibri" panose="020F0502020204030204" pitchFamily="34" charset="0"/>
                <a:cs typeface="Times New Roman" panose="02020603050405020304" pitchFamily="18" charset="0"/>
              </a:rPr>
              <a:t>L</a:t>
            </a:r>
            <a:r>
              <a:rPr lang="en-US" altLang="en-US" baseline="-30000" dirty="0" err="1">
                <a:latin typeface="Calibri" panose="020F0502020204030204" pitchFamily="34" charset="0"/>
                <a:cs typeface="Times New Roman" panose="02020603050405020304" pitchFamily="18" charset="0"/>
              </a:rPr>
              <a:t>max</a:t>
            </a:r>
            <a:r>
              <a:rPr lang="en-US" altLang="en-US" baseline="-30000" dirty="0">
                <a:latin typeface="Calibri" panose="020F0502020204030204" pitchFamily="34" charset="0"/>
                <a:cs typeface="Times New Roman" panose="02020603050405020304" pitchFamily="18" charset="0"/>
              </a:rPr>
              <a:t> </a:t>
            </a:r>
            <a:r>
              <a:rPr lang="en-US" altLang="en-US" dirty="0">
                <a:latin typeface="Calibri" panose="020F0502020204030204" pitchFamily="34" charset="0"/>
                <a:cs typeface="Times New Roman" panose="02020603050405020304" pitchFamily="18" charset="0"/>
              </a:rPr>
              <a:t>norm, L</a:t>
            </a:r>
            <a:r>
              <a:rPr lang="en-US" altLang="en-US" baseline="-30000" dirty="0">
                <a:latin typeface="Calibri" panose="020F0502020204030204" pitchFamily="34" charset="0"/>
                <a:cs typeface="Times New Roman" panose="02020603050405020304" pitchFamily="18" charset="0"/>
                <a:sym typeface="Symbol" panose="05050102010706020507" pitchFamily="18" charset="2"/>
              </a:rPr>
              <a:t></a:t>
            </a:r>
            <a:r>
              <a:rPr lang="en-US" altLang="en-US" baseline="-30000" dirty="0">
                <a:latin typeface="Calibri" panose="020F0502020204030204" pitchFamily="34" charset="0"/>
                <a:cs typeface="Times New Roman" panose="02020603050405020304" pitchFamily="18" charset="0"/>
              </a:rPr>
              <a:t> </a:t>
            </a:r>
            <a:r>
              <a:rPr lang="en-US" altLang="en-US" dirty="0">
                <a:latin typeface="Calibri" panose="020F0502020204030204" pitchFamily="34" charset="0"/>
                <a:cs typeface="Times New Roman" panose="02020603050405020304" pitchFamily="18" charset="0"/>
              </a:rPr>
              <a:t>norm) </a:t>
            </a:r>
            <a:r>
              <a:rPr lang="en-US" altLang="en-US" dirty="0">
                <a:solidFill>
                  <a:srgbClr val="FF0000"/>
                </a:solidFill>
                <a:latin typeface="Calibri" panose="020F0502020204030204" pitchFamily="34" charset="0"/>
                <a:cs typeface="Times New Roman" panose="02020603050405020304" pitchFamily="18" charset="0"/>
              </a:rPr>
              <a:t>“supremum” </a:t>
            </a:r>
            <a:r>
              <a:rPr lang="en-US" altLang="en-US" dirty="0" smtClean="0">
                <a:solidFill>
                  <a:srgbClr val="FF0000"/>
                </a:solidFill>
                <a:latin typeface="Calibri" panose="020F0502020204030204" pitchFamily="34" charset="0"/>
                <a:cs typeface="Times New Roman" panose="02020603050405020304" pitchFamily="18" charset="0"/>
              </a:rPr>
              <a:t>distance</a:t>
            </a:r>
            <a:endParaRPr lang="en-US" altLang="en-US" dirty="0">
              <a:solidFill>
                <a:srgbClr val="FF0000"/>
              </a:solidFill>
              <a:latin typeface="Calibri" panose="020F0502020204030204" pitchFamily="34" charset="0"/>
              <a:cs typeface="Times New Roman" panose="02020603050405020304" pitchFamily="18" charset="0"/>
            </a:endParaRPr>
          </a:p>
          <a:p>
            <a:pPr lvl="1" eaLnBrk="1" hangingPunct="1"/>
            <a:r>
              <a:rPr lang="en-US" altLang="en-US" dirty="0" smtClean="0">
                <a:latin typeface="Calibri" panose="020F0502020204030204" pitchFamily="34" charset="0"/>
                <a:cs typeface="Times New Roman" panose="02020603050405020304" pitchFamily="18" charset="0"/>
              </a:rPr>
              <a:t>The </a:t>
            </a:r>
            <a:r>
              <a:rPr lang="en-US" altLang="en-US" dirty="0">
                <a:latin typeface="Calibri" panose="020F0502020204030204" pitchFamily="34" charset="0"/>
                <a:cs typeface="Times New Roman" panose="02020603050405020304" pitchFamily="18" charset="0"/>
              </a:rPr>
              <a:t>maximum difference between any component (attribute) of the vectors</a:t>
            </a:r>
          </a:p>
          <a:p>
            <a:pPr lvl="1" eaLnBrk="1" hangingPunct="1"/>
            <a:endParaRPr lang="en-US" altLang="en-US" sz="2000" dirty="0">
              <a:latin typeface="Calibri" panose="020F0502020204030204" pitchFamily="34" charset="0"/>
              <a:cs typeface="Times New Roman" panose="02020603050405020304" pitchFamily="18" charset="0"/>
            </a:endParaRPr>
          </a:p>
        </p:txBody>
      </p:sp>
      <p:graphicFrame>
        <p:nvGraphicFramePr>
          <p:cNvPr id="7" name="Object 6"/>
          <p:cNvGraphicFramePr>
            <a:graphicFrameLocks noChangeAspect="1"/>
          </p:cNvGraphicFramePr>
          <p:nvPr>
            <p:extLst/>
          </p:nvPr>
        </p:nvGraphicFramePr>
        <p:xfrm>
          <a:off x="3743325" y="2289175"/>
          <a:ext cx="5700713" cy="493713"/>
        </p:xfrm>
        <a:graphic>
          <a:graphicData uri="http://schemas.openxmlformats.org/presentationml/2006/ole">
            <mc:AlternateContent xmlns:mc="http://schemas.openxmlformats.org/markup-compatibility/2006">
              <mc:Choice xmlns:v="urn:schemas-microsoft-com:vml" Requires="v">
                <p:oleObj spid="_x0000_s49193" name="Equation" r:id="rId4" imgW="2781000" imgH="241200" progId="Equation.DSMT4">
                  <p:embed/>
                </p:oleObj>
              </mc:Choice>
              <mc:Fallback>
                <p:oleObj name="Equation" r:id="rId4" imgW="2781000" imgH="241200" progId="Equation.DSMT4">
                  <p:embed/>
                  <p:pic>
                    <p:nvPicPr>
                      <p:cNvPr id="0" name=""/>
                      <p:cNvPicPr/>
                      <p:nvPr/>
                    </p:nvPicPr>
                    <p:blipFill>
                      <a:blip r:embed="rId5"/>
                      <a:stretch>
                        <a:fillRect/>
                      </a:stretch>
                    </p:blipFill>
                    <p:spPr>
                      <a:xfrm>
                        <a:off x="3743325" y="2289175"/>
                        <a:ext cx="5700713" cy="493713"/>
                      </a:xfrm>
                      <a:prstGeom prst="rect">
                        <a:avLst/>
                      </a:prstGeom>
                    </p:spPr>
                  </p:pic>
                </p:oleObj>
              </mc:Fallback>
            </mc:AlternateContent>
          </a:graphicData>
        </a:graphic>
      </p:graphicFrame>
      <p:graphicFrame>
        <p:nvGraphicFramePr>
          <p:cNvPr id="9" name="Content Placeholder 8"/>
          <p:cNvGraphicFramePr>
            <a:graphicFrameLocks noGrp="1" noChangeAspect="1"/>
          </p:cNvGraphicFramePr>
          <p:nvPr>
            <p:ph sz="half" idx="2"/>
            <p:extLst/>
          </p:nvPr>
        </p:nvGraphicFramePr>
        <p:xfrm>
          <a:off x="2757488" y="3552497"/>
          <a:ext cx="7956550" cy="689303"/>
        </p:xfrm>
        <a:graphic>
          <a:graphicData uri="http://schemas.openxmlformats.org/presentationml/2006/ole">
            <mc:AlternateContent xmlns:mc="http://schemas.openxmlformats.org/markup-compatibility/2006">
              <mc:Choice xmlns:v="urn:schemas-microsoft-com:vml" Requires="v">
                <p:oleObj spid="_x0000_s49194" name="Equation" r:id="rId6" imgW="3124080" imgH="304560" progId="Equation.DSMT4">
                  <p:embed/>
                </p:oleObj>
              </mc:Choice>
              <mc:Fallback>
                <p:oleObj name="Equation" r:id="rId6" imgW="3124080" imgH="304560" progId="Equation.DSMT4">
                  <p:embed/>
                  <p:pic>
                    <p:nvPicPr>
                      <p:cNvPr id="0" name=""/>
                      <p:cNvPicPr/>
                      <p:nvPr/>
                    </p:nvPicPr>
                    <p:blipFill>
                      <a:blip r:embed="rId7"/>
                      <a:stretch>
                        <a:fillRect/>
                      </a:stretch>
                    </p:blipFill>
                    <p:spPr>
                      <a:xfrm>
                        <a:off x="2757488" y="3552497"/>
                        <a:ext cx="7956550" cy="689303"/>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454572617"/>
              </p:ext>
            </p:extLst>
          </p:nvPr>
        </p:nvGraphicFramePr>
        <p:xfrm>
          <a:off x="1616964" y="5344894"/>
          <a:ext cx="9355836" cy="884237"/>
        </p:xfrm>
        <a:graphic>
          <a:graphicData uri="http://schemas.openxmlformats.org/presentationml/2006/ole">
            <mc:AlternateContent xmlns:mc="http://schemas.openxmlformats.org/markup-compatibility/2006">
              <mc:Choice xmlns:v="urn:schemas-microsoft-com:vml" Requires="v">
                <p:oleObj spid="_x0000_s49195" name="Equation" r:id="rId8" imgW="4406760" imgH="380880" progId="Equation.DSMT4">
                  <p:embed/>
                </p:oleObj>
              </mc:Choice>
              <mc:Fallback>
                <p:oleObj name="Equation" r:id="rId8" imgW="4406760" imgH="380880" progId="Equation.DSMT4">
                  <p:embed/>
                  <p:pic>
                    <p:nvPicPr>
                      <p:cNvPr id="0" name=""/>
                      <p:cNvPicPr/>
                      <p:nvPr/>
                    </p:nvPicPr>
                    <p:blipFill>
                      <a:blip r:embed="rId9"/>
                      <a:stretch>
                        <a:fillRect/>
                      </a:stretch>
                    </p:blipFill>
                    <p:spPr>
                      <a:xfrm>
                        <a:off x="1616964" y="5344894"/>
                        <a:ext cx="9355836" cy="884237"/>
                      </a:xfrm>
                      <a:prstGeom prst="rect">
                        <a:avLst/>
                      </a:prstGeom>
                    </p:spPr>
                  </p:pic>
                </p:oleObj>
              </mc:Fallback>
            </mc:AlternateContent>
          </a:graphicData>
        </a:graphic>
      </p:graphicFrame>
    </p:spTree>
    <p:extLst>
      <p:ext uri="{BB962C8B-B14F-4D97-AF65-F5344CB8AC3E}">
        <p14:creationId xmlns:p14="http://schemas.microsoft.com/office/powerpoint/2010/main" val="3064198214"/>
      </p:ext>
    </p:extLst>
  </p:cSld>
  <p:clrMapOvr>
    <a:masterClrMapping/>
  </p:clrMapOvr>
  <p:transition>
    <p:zo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lstStyle/>
          <a:p>
            <a:pPr eaLnBrk="1" hangingPunct="1"/>
            <a:r>
              <a:rPr lang="en-US" altLang="en-US" dirty="0" smtClean="0"/>
              <a:t>Example: </a:t>
            </a:r>
            <a:r>
              <a:rPr lang="en-US" altLang="en-US" dirty="0" err="1" smtClean="0"/>
              <a:t>Minkowski</a:t>
            </a:r>
            <a:r>
              <a:rPr lang="en-US" altLang="en-US" dirty="0" smtClean="0"/>
              <a:t> Distance at Special Cases</a:t>
            </a:r>
          </a:p>
        </p:txBody>
      </p:sp>
      <p:graphicFrame>
        <p:nvGraphicFramePr>
          <p:cNvPr id="63493" name="Object 4"/>
          <p:cNvGraphicFramePr>
            <a:graphicFrameLocks noChangeAspect="1"/>
          </p:cNvGraphicFramePr>
          <p:nvPr>
            <p:extLst/>
          </p:nvPr>
        </p:nvGraphicFramePr>
        <p:xfrm>
          <a:off x="1238179" y="1295399"/>
          <a:ext cx="2962275" cy="1363663"/>
        </p:xfrm>
        <a:graphic>
          <a:graphicData uri="http://schemas.openxmlformats.org/presentationml/2006/ole">
            <mc:AlternateContent xmlns:mc="http://schemas.openxmlformats.org/markup-compatibility/2006">
              <mc:Choice xmlns:v="urn:schemas-microsoft-com:vml" Requires="v">
                <p:oleObj spid="_x0000_s50243" name="Worksheet" r:id="rId4" imgW="1838249" imgH="819302" progId="Excel.Sheet.8">
                  <p:embed/>
                </p:oleObj>
              </mc:Choice>
              <mc:Fallback>
                <p:oleObj name="Worksheet" r:id="rId4" imgW="1838249" imgH="819302"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179" y="1295399"/>
                        <a:ext cx="2962275" cy="136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494" name="Object 5"/>
          <p:cNvGraphicFramePr>
            <a:graphicFrameLocks noChangeAspect="1"/>
          </p:cNvGraphicFramePr>
          <p:nvPr/>
        </p:nvGraphicFramePr>
        <p:xfrm>
          <a:off x="5334000" y="1600200"/>
          <a:ext cx="4948238" cy="1320800"/>
        </p:xfrm>
        <a:graphic>
          <a:graphicData uri="http://schemas.openxmlformats.org/presentationml/2006/ole">
            <mc:AlternateContent xmlns:mc="http://schemas.openxmlformats.org/markup-compatibility/2006">
              <mc:Choice xmlns:v="urn:schemas-microsoft-com:vml" Requires="v">
                <p:oleObj spid="_x0000_s50244" name="Worksheet" r:id="rId6" imgW="3057449" imgH="819302" progId="Excel.Sheet.8">
                  <p:embed/>
                </p:oleObj>
              </mc:Choice>
              <mc:Fallback>
                <p:oleObj name="Worksheet" r:id="rId6" imgW="3057449" imgH="819302" progId="Excel.Shee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0" y="1600200"/>
                        <a:ext cx="4948238"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495" name="Object 6"/>
          <p:cNvGraphicFramePr>
            <a:graphicFrameLocks noChangeAspect="1"/>
          </p:cNvGraphicFramePr>
          <p:nvPr/>
        </p:nvGraphicFramePr>
        <p:xfrm>
          <a:off x="5334000" y="3429000"/>
          <a:ext cx="4948238" cy="1320800"/>
        </p:xfrm>
        <a:graphic>
          <a:graphicData uri="http://schemas.openxmlformats.org/presentationml/2006/ole">
            <mc:AlternateContent xmlns:mc="http://schemas.openxmlformats.org/markup-compatibility/2006">
              <mc:Choice xmlns:v="urn:schemas-microsoft-com:vml" Requires="v">
                <p:oleObj spid="_x0000_s50245" name="Worksheet" r:id="rId8" imgW="3057449" imgH="819302" progId="Excel.Sheet.8">
                  <p:embed/>
                </p:oleObj>
              </mc:Choice>
              <mc:Fallback>
                <p:oleObj name="Worksheet" r:id="rId8" imgW="3057449" imgH="819302" progId="Excel.Sheet.8">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0" y="3429000"/>
                        <a:ext cx="4948238"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496" name="Object 7"/>
          <p:cNvGraphicFramePr>
            <a:graphicFrameLocks noChangeAspect="1"/>
          </p:cNvGraphicFramePr>
          <p:nvPr/>
        </p:nvGraphicFramePr>
        <p:xfrm>
          <a:off x="5334000" y="5254626"/>
          <a:ext cx="4872038" cy="1374775"/>
        </p:xfrm>
        <a:graphic>
          <a:graphicData uri="http://schemas.openxmlformats.org/presentationml/2006/ole">
            <mc:AlternateContent xmlns:mc="http://schemas.openxmlformats.org/markup-compatibility/2006">
              <mc:Choice xmlns:v="urn:schemas-microsoft-com:vml" Requires="v">
                <p:oleObj spid="_x0000_s50246" name="Worksheet" r:id="rId10" imgW="3057449" imgH="838200" progId="Excel.Sheet.8">
                  <p:embed/>
                </p:oleObj>
              </mc:Choice>
              <mc:Fallback>
                <p:oleObj name="Worksheet" r:id="rId10" imgW="3057449" imgH="838200" progId="Excel.Sheet.8">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4000" y="5254626"/>
                        <a:ext cx="4872038"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7" name="Rectangle 16"/>
          <p:cNvSpPr>
            <a:spLocks noChangeArrowheads="1"/>
          </p:cNvSpPr>
          <p:nvPr/>
        </p:nvSpPr>
        <p:spPr bwMode="auto">
          <a:xfrm>
            <a:off x="5249339" y="1175542"/>
            <a:ext cx="2576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2400" b="1" dirty="0">
                <a:solidFill>
                  <a:srgbClr val="000000"/>
                </a:solidFill>
                <a:latin typeface="+mn-lt"/>
              </a:rPr>
              <a:t>Manhattan (L</a:t>
            </a:r>
            <a:r>
              <a:rPr lang="en-US" altLang="en-US" sz="2400" b="1" baseline="-25000" dirty="0">
                <a:solidFill>
                  <a:srgbClr val="000000"/>
                </a:solidFill>
                <a:latin typeface="+mn-lt"/>
              </a:rPr>
              <a:t>1</a:t>
            </a:r>
            <a:r>
              <a:rPr lang="en-US" altLang="en-US" sz="2400" b="1" dirty="0">
                <a:solidFill>
                  <a:srgbClr val="000000"/>
                </a:solidFill>
                <a:latin typeface="+mn-lt"/>
              </a:rPr>
              <a:t>)</a:t>
            </a:r>
          </a:p>
        </p:txBody>
      </p:sp>
      <p:sp>
        <p:nvSpPr>
          <p:cNvPr id="63498" name="Rectangle 17"/>
          <p:cNvSpPr>
            <a:spLocks noChangeArrowheads="1"/>
          </p:cNvSpPr>
          <p:nvPr/>
        </p:nvSpPr>
        <p:spPr bwMode="auto">
          <a:xfrm>
            <a:off x="5285551" y="3018135"/>
            <a:ext cx="19127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2400" b="1" dirty="0">
                <a:solidFill>
                  <a:srgbClr val="000000"/>
                </a:solidFill>
                <a:latin typeface="+mn-lt"/>
              </a:rPr>
              <a:t>Euclidean (L</a:t>
            </a:r>
            <a:r>
              <a:rPr lang="en-US" altLang="en-US" sz="2400" b="1" baseline="-25000" dirty="0">
                <a:solidFill>
                  <a:srgbClr val="000000"/>
                </a:solidFill>
                <a:latin typeface="+mn-lt"/>
              </a:rPr>
              <a:t>2</a:t>
            </a:r>
            <a:r>
              <a:rPr lang="en-US" altLang="en-US" sz="2400" b="1" dirty="0">
                <a:solidFill>
                  <a:srgbClr val="000000"/>
                </a:solidFill>
                <a:latin typeface="+mn-lt"/>
              </a:rPr>
              <a:t>)</a:t>
            </a:r>
          </a:p>
        </p:txBody>
      </p:sp>
      <p:sp>
        <p:nvSpPr>
          <p:cNvPr id="63499" name="Rectangle 18"/>
          <p:cNvSpPr>
            <a:spLocks noChangeArrowheads="1"/>
          </p:cNvSpPr>
          <p:nvPr/>
        </p:nvSpPr>
        <p:spPr bwMode="auto">
          <a:xfrm>
            <a:off x="5285551" y="4802014"/>
            <a:ext cx="21897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2400" b="1" dirty="0">
                <a:solidFill>
                  <a:srgbClr val="000000"/>
                </a:solidFill>
                <a:latin typeface="+mn-lt"/>
              </a:rPr>
              <a:t>Supremum </a:t>
            </a:r>
            <a:r>
              <a:rPr lang="en-US" altLang="en-US" sz="2400" b="1" dirty="0" smtClean="0">
                <a:solidFill>
                  <a:srgbClr val="000000"/>
                </a:solidFill>
                <a:latin typeface="+mn-lt"/>
              </a:rPr>
              <a:t>(</a:t>
            </a:r>
            <a:r>
              <a:rPr lang="en-US" altLang="en-US" sz="2400" b="1" dirty="0" smtClean="0">
                <a:latin typeface="+mn-lt"/>
                <a:cs typeface="Times New Roman" panose="02020603050405020304" pitchFamily="18" charset="0"/>
              </a:rPr>
              <a:t>L</a:t>
            </a:r>
            <a:r>
              <a:rPr lang="en-US" altLang="en-US" sz="2400" b="1" baseline="-30000" dirty="0" smtClean="0">
                <a:latin typeface="+mn-lt"/>
                <a:cs typeface="Times New Roman" panose="02020603050405020304" pitchFamily="18" charset="0"/>
                <a:sym typeface="Symbol" panose="05050102010706020507" pitchFamily="18" charset="2"/>
              </a:rPr>
              <a:t></a:t>
            </a:r>
            <a:r>
              <a:rPr lang="en-US" altLang="en-US" sz="2400" b="1" dirty="0" smtClean="0">
                <a:latin typeface="+mn-lt"/>
                <a:cs typeface="Times New Roman" panose="02020603050405020304" pitchFamily="18" charset="0"/>
              </a:rPr>
              <a:t>) </a:t>
            </a:r>
            <a:endParaRPr lang="en-US" altLang="en-US" sz="2400" b="1" dirty="0">
              <a:solidFill>
                <a:srgbClr val="000000"/>
              </a:solidFill>
              <a:latin typeface="+mn-lt"/>
            </a:endParaRPr>
          </a:p>
        </p:txBody>
      </p:sp>
      <p:graphicFrame>
        <p:nvGraphicFramePr>
          <p:cNvPr id="63500" name="Object 19"/>
          <p:cNvGraphicFramePr>
            <a:graphicFrameLocks noChangeAspect="1"/>
          </p:cNvGraphicFramePr>
          <p:nvPr>
            <p:extLst/>
          </p:nvPr>
        </p:nvGraphicFramePr>
        <p:xfrm>
          <a:off x="642796" y="2819400"/>
          <a:ext cx="4153043" cy="3810000"/>
        </p:xfrm>
        <a:graphic>
          <a:graphicData uri="http://schemas.openxmlformats.org/presentationml/2006/ole">
            <mc:AlternateContent xmlns:mc="http://schemas.openxmlformats.org/markup-compatibility/2006">
              <mc:Choice xmlns:v="urn:schemas-microsoft-com:vml" Requires="v">
                <p:oleObj spid="_x0000_s50247" name="SmartDraw" r:id="rId12" imgW="4379976" imgH="5551932" progId="SmartDraw.2">
                  <p:embed/>
                </p:oleObj>
              </mc:Choice>
              <mc:Fallback>
                <p:oleObj name="SmartDraw" r:id="rId12" imgW="4379976" imgH="5551932" progId="SmartDraw.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2796" y="2819400"/>
                        <a:ext cx="4153043" cy="38100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809417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Proximity Measure for Binary Attributes</a:t>
            </a:r>
            <a:endParaRPr lang="en-US" altLang="en-US" sz="4000" dirty="0" smtClean="0"/>
          </a:p>
        </p:txBody>
      </p:sp>
      <p:sp>
        <p:nvSpPr>
          <p:cNvPr id="4100" name="Rectangle 3"/>
          <p:cNvSpPr>
            <a:spLocks noGrp="1" noChangeArrowheads="1"/>
          </p:cNvSpPr>
          <p:nvPr>
            <p:ph type="body" idx="1"/>
          </p:nvPr>
        </p:nvSpPr>
        <p:spPr>
          <a:xfrm>
            <a:off x="552261" y="988978"/>
            <a:ext cx="7161291" cy="4986322"/>
          </a:xfrm>
        </p:spPr>
        <p:txBody>
          <a:bodyPr/>
          <a:lstStyle/>
          <a:p>
            <a:pPr>
              <a:lnSpc>
                <a:spcPct val="150000"/>
              </a:lnSpc>
            </a:pPr>
            <a:r>
              <a:rPr lang="en-US" altLang="en-US" sz="2400" dirty="0" smtClean="0">
                <a:latin typeface="Calibri" panose="020F0502020204030204" pitchFamily="34" charset="0"/>
              </a:rPr>
              <a:t>A </a:t>
            </a:r>
            <a:r>
              <a:rPr lang="en-US" altLang="en-US" sz="2400" dirty="0">
                <a:latin typeface="Calibri" panose="020F0502020204030204" pitchFamily="34" charset="0"/>
              </a:rPr>
              <a:t>contingency table for binary data</a:t>
            </a:r>
          </a:p>
          <a:p>
            <a:pPr marL="0" indent="0">
              <a:lnSpc>
                <a:spcPct val="150000"/>
              </a:lnSpc>
              <a:buNone/>
            </a:pPr>
            <a:endParaRPr lang="en-US" altLang="en-US" sz="2400" dirty="0">
              <a:latin typeface="Calibri" panose="020F0502020204030204" pitchFamily="34" charset="0"/>
            </a:endParaRPr>
          </a:p>
          <a:p>
            <a:pPr>
              <a:lnSpc>
                <a:spcPct val="150000"/>
              </a:lnSpc>
            </a:pPr>
            <a:endParaRPr lang="en-US" altLang="en-US" sz="2400" dirty="0" smtClean="0">
              <a:latin typeface="Calibri" panose="020F0502020204030204" pitchFamily="34" charset="0"/>
            </a:endParaRPr>
          </a:p>
          <a:p>
            <a:pPr>
              <a:lnSpc>
                <a:spcPct val="150000"/>
              </a:lnSpc>
            </a:pPr>
            <a:r>
              <a:rPr lang="en-US" altLang="en-US" sz="2400" dirty="0" smtClean="0">
                <a:latin typeface="Calibri" panose="020F0502020204030204" pitchFamily="34" charset="0"/>
              </a:rPr>
              <a:t>Distance </a:t>
            </a:r>
            <a:r>
              <a:rPr lang="en-US" altLang="en-US" sz="2400" dirty="0">
                <a:latin typeface="Calibri" panose="020F0502020204030204" pitchFamily="34" charset="0"/>
              </a:rPr>
              <a:t>measure for symmetric binary variables: </a:t>
            </a:r>
            <a:endParaRPr lang="en-US" altLang="en-US" sz="2400" dirty="0" smtClean="0">
              <a:latin typeface="Calibri" panose="020F0502020204030204" pitchFamily="34" charset="0"/>
            </a:endParaRPr>
          </a:p>
          <a:p>
            <a:pPr>
              <a:lnSpc>
                <a:spcPct val="150000"/>
              </a:lnSpc>
            </a:pPr>
            <a:r>
              <a:rPr lang="en-US" altLang="en-US" sz="2400" dirty="0" smtClean="0">
                <a:latin typeface="Calibri" panose="020F0502020204030204" pitchFamily="34" charset="0"/>
              </a:rPr>
              <a:t>Distance </a:t>
            </a:r>
            <a:r>
              <a:rPr lang="en-US" altLang="en-US" sz="2400" dirty="0">
                <a:latin typeface="Calibri" panose="020F0502020204030204" pitchFamily="34" charset="0"/>
              </a:rPr>
              <a:t>measure for asymmetric binary variables: </a:t>
            </a:r>
          </a:p>
          <a:p>
            <a:pPr>
              <a:lnSpc>
                <a:spcPct val="150000"/>
              </a:lnSpc>
            </a:pPr>
            <a:r>
              <a:rPr lang="en-US" altLang="en-US" sz="2400" dirty="0" err="1">
                <a:latin typeface="Calibri" panose="020F0502020204030204" pitchFamily="34" charset="0"/>
              </a:rPr>
              <a:t>Jaccard</a:t>
            </a:r>
            <a:r>
              <a:rPr lang="en-US" altLang="en-US" sz="2400" dirty="0">
                <a:latin typeface="Calibri" panose="020F0502020204030204" pitchFamily="34" charset="0"/>
              </a:rPr>
              <a:t> coefficient (</a:t>
            </a:r>
            <a:r>
              <a:rPr lang="en-US" altLang="en-US" sz="2400" i="1" dirty="0">
                <a:solidFill>
                  <a:srgbClr val="FF0000"/>
                </a:solidFill>
                <a:latin typeface="Calibri" panose="020F0502020204030204" pitchFamily="34" charset="0"/>
              </a:rPr>
              <a:t>similarity</a:t>
            </a:r>
            <a:r>
              <a:rPr lang="en-US" altLang="en-US" sz="2400" dirty="0">
                <a:latin typeface="Calibri" panose="020F0502020204030204" pitchFamily="34" charset="0"/>
              </a:rPr>
              <a:t> measure for </a:t>
            </a:r>
            <a:r>
              <a:rPr lang="en-US" altLang="en-US" sz="2400" i="1" dirty="0">
                <a:latin typeface="Calibri" panose="020F0502020204030204" pitchFamily="34" charset="0"/>
              </a:rPr>
              <a:t>asymmetric </a:t>
            </a:r>
            <a:r>
              <a:rPr lang="en-US" altLang="en-US" sz="2400" dirty="0">
                <a:latin typeface="Calibri" panose="020F0502020204030204" pitchFamily="34" charset="0"/>
              </a:rPr>
              <a:t>binary variables): </a:t>
            </a:r>
            <a:endParaRPr lang="en-US" altLang="en-US" sz="2400" dirty="0" smtClean="0">
              <a:latin typeface="Calibri" panose="020F0502020204030204" pitchFamily="34" charset="0"/>
            </a:endParaRPr>
          </a:p>
          <a:p>
            <a:pPr>
              <a:lnSpc>
                <a:spcPct val="150000"/>
              </a:lnSpc>
            </a:pPr>
            <a:r>
              <a:rPr lang="en-US" altLang="en-US" sz="2400" dirty="0">
                <a:solidFill>
                  <a:srgbClr val="000000"/>
                </a:solidFill>
                <a:latin typeface="Calibri" panose="020F0502020204030204" pitchFamily="34" charset="0"/>
              </a:rPr>
              <a:t>Note: </a:t>
            </a:r>
            <a:r>
              <a:rPr lang="en-US" altLang="en-US" sz="2400" dirty="0" err="1">
                <a:solidFill>
                  <a:srgbClr val="000000"/>
                </a:solidFill>
                <a:latin typeface="Calibri" panose="020F0502020204030204" pitchFamily="34" charset="0"/>
              </a:rPr>
              <a:t>Jaccard</a:t>
            </a:r>
            <a:r>
              <a:rPr lang="en-US" altLang="en-US" sz="2400" dirty="0">
                <a:solidFill>
                  <a:srgbClr val="000000"/>
                </a:solidFill>
                <a:latin typeface="Calibri" panose="020F0502020204030204" pitchFamily="34" charset="0"/>
              </a:rPr>
              <a:t> coefficient is the same as “coherence</a:t>
            </a:r>
            <a:r>
              <a:rPr lang="en-US" altLang="en-US" sz="2400" dirty="0" smtClean="0">
                <a:solidFill>
                  <a:srgbClr val="000000"/>
                </a:solidFill>
                <a:latin typeface="Calibri" panose="020F0502020204030204" pitchFamily="34" charset="0"/>
              </a:rPr>
              <a:t>”:</a:t>
            </a:r>
            <a:endParaRPr lang="en-US" altLang="en-US" sz="2400" dirty="0">
              <a:solidFill>
                <a:srgbClr val="000000"/>
              </a:solidFill>
              <a:latin typeface="Calibri" panose="020F0502020204030204" pitchFamily="34" charset="0"/>
            </a:endParaRPr>
          </a:p>
        </p:txBody>
      </p:sp>
      <p:pic>
        <p:nvPicPr>
          <p:cNvPr id="5" name="Picture 36" descr="eqcontingency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582" y="1738070"/>
            <a:ext cx="396240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7"/>
          <p:cNvSpPr txBox="1">
            <a:spLocks noChangeArrowheads="1"/>
          </p:cNvSpPr>
          <p:nvPr/>
        </p:nvSpPr>
        <p:spPr bwMode="auto">
          <a:xfrm>
            <a:off x="711200" y="2147889"/>
            <a:ext cx="9636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800" dirty="0">
                <a:solidFill>
                  <a:srgbClr val="000000"/>
                </a:solidFill>
              </a:rPr>
              <a:t>Object </a:t>
            </a:r>
            <a:r>
              <a:rPr lang="en-US" altLang="en-US" sz="1800" i="1" dirty="0" err="1">
                <a:solidFill>
                  <a:srgbClr val="000000"/>
                </a:solidFill>
              </a:rPr>
              <a:t>i</a:t>
            </a:r>
            <a:endParaRPr lang="en-US" altLang="en-US" sz="1800" dirty="0">
              <a:solidFill>
                <a:srgbClr val="000000"/>
              </a:solidFill>
            </a:endParaRPr>
          </a:p>
        </p:txBody>
      </p:sp>
      <p:sp>
        <p:nvSpPr>
          <p:cNvPr id="7" name="Text Box 38"/>
          <p:cNvSpPr txBox="1">
            <a:spLocks noChangeArrowheads="1"/>
          </p:cNvSpPr>
          <p:nvPr/>
        </p:nvSpPr>
        <p:spPr bwMode="auto">
          <a:xfrm>
            <a:off x="3307484" y="1461455"/>
            <a:ext cx="9763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800" dirty="0">
                <a:solidFill>
                  <a:srgbClr val="000000"/>
                </a:solidFill>
              </a:rPr>
              <a:t>Object </a:t>
            </a:r>
            <a:r>
              <a:rPr lang="en-US" altLang="en-US" sz="1800" i="1" dirty="0">
                <a:solidFill>
                  <a:srgbClr val="000000"/>
                </a:solidFill>
              </a:rPr>
              <a:t>j</a:t>
            </a:r>
            <a:endParaRPr lang="en-US" altLang="en-US" sz="1800" dirty="0">
              <a:solidFill>
                <a:srgbClr val="000000"/>
              </a:solidFill>
            </a:endParaRPr>
          </a:p>
        </p:txBody>
      </p:sp>
      <p:pic>
        <p:nvPicPr>
          <p:cNvPr id="8" name="Picture 30" descr="eqbinarysy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8479" y="2602463"/>
            <a:ext cx="3429000"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1" descr="eqbinaryasy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9877" y="3466361"/>
            <a:ext cx="29718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8" descr="eqjacc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4612" y="4623901"/>
            <a:ext cx="43434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descr="eqcoherenc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972507" y="5848936"/>
            <a:ext cx="8305800" cy="731838"/>
          </a:xfrm>
          <a:prstGeom prst="rect">
            <a:avLst/>
          </a:prstGeom>
          <a:noFill/>
        </p:spPr>
      </p:pic>
      <p:sp>
        <p:nvSpPr>
          <p:cNvPr id="2" name="TextBox 1"/>
          <p:cNvSpPr txBox="1"/>
          <p:nvPr/>
        </p:nvSpPr>
        <p:spPr>
          <a:xfrm>
            <a:off x="7517188" y="5472920"/>
            <a:ext cx="4362730" cy="384721"/>
          </a:xfrm>
          <a:prstGeom prst="rect">
            <a:avLst/>
          </a:prstGeom>
          <a:solidFill>
            <a:srgbClr val="F0CDBC"/>
          </a:solidFill>
        </p:spPr>
        <p:txBody>
          <a:bodyPr wrap="square" rtlCol="0">
            <a:spAutoFit/>
          </a:bodyPr>
          <a:lstStyle/>
          <a:p>
            <a:r>
              <a:rPr lang="en-US" dirty="0" smtClean="0"/>
              <a:t>(a concept discussed in Pattern Discovery)</a:t>
            </a:r>
            <a:endParaRPr lang="en-US" dirty="0"/>
          </a:p>
        </p:txBody>
      </p:sp>
    </p:spTree>
    <p:extLst>
      <p:ext uri="{BB962C8B-B14F-4D97-AF65-F5344CB8AC3E}">
        <p14:creationId xmlns:p14="http://schemas.microsoft.com/office/powerpoint/2010/main" val="741213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35119" y="175475"/>
            <a:ext cx="12282535" cy="762000"/>
          </a:xfrm>
        </p:spPr>
        <p:txBody>
          <a:bodyPr>
            <a:noAutofit/>
          </a:bodyPr>
          <a:lstStyle/>
          <a:p>
            <a:r>
              <a:rPr lang="en-US" altLang="en-US" sz="3600" dirty="0" smtClean="0"/>
              <a:t>Example: Dissimilarity </a:t>
            </a:r>
            <a:r>
              <a:rPr lang="en-US" altLang="en-US" sz="3600" dirty="0"/>
              <a:t>between </a:t>
            </a:r>
            <a:r>
              <a:rPr lang="en-US" altLang="en-US" sz="3600" dirty="0" smtClean="0"/>
              <a:t>Asymmetric Binary </a:t>
            </a:r>
            <a:r>
              <a:rPr lang="en-US" altLang="en-US" sz="3600" dirty="0"/>
              <a:t>Variables</a:t>
            </a:r>
            <a:endParaRPr lang="en-US" altLang="en-US" sz="3600" dirty="0" smtClean="0"/>
          </a:p>
        </p:txBody>
      </p:sp>
      <p:sp>
        <p:nvSpPr>
          <p:cNvPr id="4100" name="Rectangle 3"/>
          <p:cNvSpPr>
            <a:spLocks noGrp="1" noChangeArrowheads="1"/>
          </p:cNvSpPr>
          <p:nvPr>
            <p:ph type="body" idx="1"/>
          </p:nvPr>
        </p:nvSpPr>
        <p:spPr>
          <a:xfrm>
            <a:off x="598446" y="2519143"/>
            <a:ext cx="10221362" cy="5450312"/>
          </a:xfrm>
        </p:spPr>
        <p:txBody>
          <a:bodyPr/>
          <a:lstStyle/>
          <a:p>
            <a:pPr>
              <a:spcAft>
                <a:spcPts val="600"/>
              </a:spcAft>
            </a:pPr>
            <a:r>
              <a:rPr lang="en-US" altLang="en-US" sz="2400" dirty="0" smtClean="0"/>
              <a:t>Gender </a:t>
            </a:r>
            <a:r>
              <a:rPr lang="en-US" altLang="en-US" sz="2400" dirty="0"/>
              <a:t>is a symmetric </a:t>
            </a:r>
            <a:r>
              <a:rPr lang="en-US" altLang="en-US" sz="2400" dirty="0" smtClean="0"/>
              <a:t>attribute (not counted in)</a:t>
            </a:r>
            <a:endParaRPr lang="en-US" altLang="en-US" sz="2400" dirty="0"/>
          </a:p>
          <a:p>
            <a:pPr>
              <a:spcAft>
                <a:spcPts val="600"/>
              </a:spcAft>
            </a:pPr>
            <a:r>
              <a:rPr lang="en-US" altLang="en-US" sz="2400" dirty="0"/>
              <a:t>The remaining attributes are asymmetric binary</a:t>
            </a:r>
          </a:p>
          <a:p>
            <a:pPr>
              <a:spcAft>
                <a:spcPts val="600"/>
              </a:spcAft>
            </a:pPr>
            <a:r>
              <a:rPr lang="en-US" altLang="en-US" sz="2400" dirty="0"/>
              <a:t>Let the values Y and P be 1, and the value N </a:t>
            </a:r>
            <a:r>
              <a:rPr lang="en-US" altLang="en-US" sz="2400" dirty="0" smtClean="0"/>
              <a:t>be 0</a:t>
            </a:r>
            <a:endParaRPr lang="en-US" altLang="en-US" sz="2400" dirty="0"/>
          </a:p>
          <a:p>
            <a:pPr>
              <a:spcAft>
                <a:spcPts val="600"/>
              </a:spcAft>
            </a:pPr>
            <a:r>
              <a:rPr lang="en-US" altLang="en-US" sz="2400" dirty="0" smtClean="0">
                <a:latin typeface="Calibri" panose="020F0502020204030204" pitchFamily="34" charset="0"/>
              </a:rPr>
              <a:t>Distance: </a:t>
            </a:r>
            <a:endParaRPr lang="en-US" altLang="en-US" sz="2400" dirty="0"/>
          </a:p>
        </p:txBody>
      </p:sp>
      <p:graphicFrame>
        <p:nvGraphicFramePr>
          <p:cNvPr id="4" name="Object 4"/>
          <p:cNvGraphicFramePr>
            <a:graphicFrameLocks noChangeAspect="1"/>
          </p:cNvGraphicFramePr>
          <p:nvPr>
            <p:extLst/>
          </p:nvPr>
        </p:nvGraphicFramePr>
        <p:xfrm>
          <a:off x="593348" y="1230530"/>
          <a:ext cx="7368398" cy="1410718"/>
        </p:xfrm>
        <a:graphic>
          <a:graphicData uri="http://schemas.openxmlformats.org/presentationml/2006/ole">
            <mc:AlternateContent xmlns:mc="http://schemas.openxmlformats.org/markup-compatibility/2006">
              <mc:Choice xmlns:v="urn:schemas-microsoft-com:vml" Requires="v">
                <p:oleObj spid="_x0000_s51228" name="Document" r:id="rId4" imgW="6819900" imgH="1475232" progId="Word.Document.8">
                  <p:embed/>
                </p:oleObj>
              </mc:Choice>
              <mc:Fallback>
                <p:oleObj name="Document" r:id="rId4" imgW="6819900" imgH="1475232"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8" y="1230530"/>
                        <a:ext cx="7368398" cy="1410718"/>
                      </a:xfrm>
                      <a:prstGeom prst="rect">
                        <a:avLst/>
                      </a:prstGeom>
                      <a:noFill/>
                      <a:ln>
                        <a:noFill/>
                      </a:ln>
                      <a:effectLst/>
                    </p:spPr>
                  </p:pic>
                </p:oleObj>
              </mc:Fallback>
            </mc:AlternateContent>
          </a:graphicData>
        </a:graphic>
      </p:graphicFrame>
      <p:graphicFrame>
        <p:nvGraphicFramePr>
          <p:cNvPr id="5" name="Object 5"/>
          <p:cNvGraphicFramePr>
            <a:graphicFrameLocks noChangeAspect="1"/>
          </p:cNvGraphicFramePr>
          <p:nvPr>
            <p:extLst/>
          </p:nvPr>
        </p:nvGraphicFramePr>
        <p:xfrm>
          <a:off x="1465979" y="4780228"/>
          <a:ext cx="4448769" cy="1796359"/>
        </p:xfrm>
        <a:graphic>
          <a:graphicData uri="http://schemas.openxmlformats.org/presentationml/2006/ole">
            <mc:AlternateContent xmlns:mc="http://schemas.openxmlformats.org/markup-compatibility/2006">
              <mc:Choice xmlns:v="urn:schemas-microsoft-com:vml" Requires="v">
                <p:oleObj spid="_x0000_s51229" name="Equation" r:id="rId6" imgW="2019300" imgH="1219200" progId="Equation.3">
                  <p:embed/>
                </p:oleObj>
              </mc:Choice>
              <mc:Fallback>
                <p:oleObj name="Equation" r:id="rId6" imgW="2019300" imgH="1219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5979" y="4780228"/>
                        <a:ext cx="4448769" cy="1796359"/>
                      </a:xfrm>
                      <a:prstGeom prst="rect">
                        <a:avLst/>
                      </a:prstGeom>
                      <a:noFill/>
                      <a:ln>
                        <a:noFill/>
                      </a:ln>
                      <a:effectLst/>
                    </p:spPr>
                  </p:pic>
                </p:oleObj>
              </mc:Fallback>
            </mc:AlternateContent>
          </a:graphicData>
        </a:graphic>
      </p:graphicFrame>
      <p:graphicFrame>
        <p:nvGraphicFramePr>
          <p:cNvPr id="2" name="Table 1"/>
          <p:cNvGraphicFramePr>
            <a:graphicFrameLocks noGrp="1"/>
          </p:cNvGraphicFramePr>
          <p:nvPr>
            <p:extLst/>
          </p:nvPr>
        </p:nvGraphicFramePr>
        <p:xfrm>
          <a:off x="8875817" y="1409724"/>
          <a:ext cx="2118512" cy="1525480"/>
        </p:xfrm>
        <a:graphic>
          <a:graphicData uri="http://schemas.openxmlformats.org/drawingml/2006/table">
            <a:tbl>
              <a:tblPr firstRow="1" bandRow="1">
                <a:tableStyleId>{5C22544A-7EE6-4342-B048-85BDC9FD1C3A}</a:tableStyleId>
              </a:tblPr>
              <a:tblGrid>
                <a:gridCol w="506945"/>
                <a:gridCol w="506945"/>
                <a:gridCol w="506945"/>
                <a:gridCol w="597677"/>
              </a:tblGrid>
              <a:tr h="382480">
                <a:tc>
                  <a:txBody>
                    <a:bodyPr/>
                    <a:lstStyle/>
                    <a:p>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a:t>
                      </a:r>
                      <a:r>
                        <a:rPr lang="en-US" baseline="-25000" dirty="0" smtClean="0"/>
                        <a:t>row</a:t>
                      </a:r>
                      <a:endParaRPr lang="en-US" baseline="-25000" dirty="0"/>
                    </a:p>
                  </a:txBody>
                  <a:tcPr/>
                </a:tc>
              </a:tr>
              <a:tr h="370840">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r>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r>
              <a:tr h="370840">
                <a:tc>
                  <a:txBody>
                    <a:bodyPr/>
                    <a:lstStyle/>
                    <a:p>
                      <a:r>
                        <a:rPr lang="en-US" dirty="0" smtClean="0"/>
                        <a:t>∑</a:t>
                      </a:r>
                      <a:r>
                        <a:rPr lang="en-US" baseline="-25000" dirty="0" smtClean="0"/>
                        <a:t>col</a:t>
                      </a:r>
                      <a:endParaRPr lang="en-US" baseline="-25000" dirty="0"/>
                    </a:p>
                  </a:txBody>
                  <a:tcPr/>
                </a:tc>
                <a:tc>
                  <a:txBody>
                    <a:bodyPr/>
                    <a:lstStyle/>
                    <a:p>
                      <a:r>
                        <a:rPr lang="en-US" dirty="0" smtClean="0"/>
                        <a:t>3</a:t>
                      </a:r>
                      <a:endParaRPr lang="en-US" dirty="0"/>
                    </a:p>
                  </a:txBody>
                  <a:tcPr/>
                </a:tc>
                <a:tc>
                  <a:txBody>
                    <a:bodyPr/>
                    <a:lstStyle/>
                    <a:p>
                      <a:r>
                        <a:rPr lang="en-US" dirty="0" smtClean="0"/>
                        <a:t>3</a:t>
                      </a:r>
                      <a:endParaRPr lang="en-US" dirty="0"/>
                    </a:p>
                  </a:txBody>
                  <a:tcPr/>
                </a:tc>
                <a:tc>
                  <a:txBody>
                    <a:bodyPr/>
                    <a:lstStyle/>
                    <a:p>
                      <a:r>
                        <a:rPr lang="en-US" dirty="0" smtClean="0"/>
                        <a:t>6</a:t>
                      </a:r>
                      <a:endParaRPr lang="en-US" dirty="0"/>
                    </a:p>
                  </a:txBody>
                  <a:tcPr/>
                </a:tc>
              </a:tr>
            </a:tbl>
          </a:graphicData>
        </a:graphic>
      </p:graphicFrame>
      <p:sp>
        <p:nvSpPr>
          <p:cNvPr id="3" name="TextBox 2"/>
          <p:cNvSpPr txBox="1"/>
          <p:nvPr/>
        </p:nvSpPr>
        <p:spPr>
          <a:xfrm>
            <a:off x="8292408" y="1935889"/>
            <a:ext cx="615636" cy="384721"/>
          </a:xfrm>
          <a:prstGeom prst="rect">
            <a:avLst/>
          </a:prstGeom>
          <a:solidFill>
            <a:srgbClr val="00B0F0"/>
          </a:solidFill>
        </p:spPr>
        <p:txBody>
          <a:bodyPr wrap="square" rtlCol="0">
            <a:spAutoFit/>
          </a:bodyPr>
          <a:lstStyle/>
          <a:p>
            <a:pPr algn="ctr"/>
            <a:r>
              <a:rPr lang="en-US" dirty="0" smtClean="0"/>
              <a:t>Jack</a:t>
            </a:r>
            <a:endParaRPr lang="en-US" dirty="0"/>
          </a:p>
        </p:txBody>
      </p:sp>
      <p:sp>
        <p:nvSpPr>
          <p:cNvPr id="8" name="TextBox 7"/>
          <p:cNvSpPr txBox="1"/>
          <p:nvPr/>
        </p:nvSpPr>
        <p:spPr>
          <a:xfrm>
            <a:off x="9655521" y="1038169"/>
            <a:ext cx="783048" cy="384721"/>
          </a:xfrm>
          <a:prstGeom prst="rect">
            <a:avLst/>
          </a:prstGeom>
          <a:solidFill>
            <a:srgbClr val="FFC000"/>
          </a:solidFill>
        </p:spPr>
        <p:txBody>
          <a:bodyPr wrap="square" rtlCol="0">
            <a:spAutoFit/>
          </a:bodyPr>
          <a:lstStyle/>
          <a:p>
            <a:pPr algn="ctr"/>
            <a:r>
              <a:rPr lang="en-US" dirty="0" smtClean="0"/>
              <a:t>Mary</a:t>
            </a:r>
            <a:endParaRPr lang="en-US" dirty="0"/>
          </a:p>
        </p:txBody>
      </p:sp>
      <p:graphicFrame>
        <p:nvGraphicFramePr>
          <p:cNvPr id="9" name="Table 8"/>
          <p:cNvGraphicFramePr>
            <a:graphicFrameLocks noGrp="1"/>
          </p:cNvGraphicFramePr>
          <p:nvPr>
            <p:extLst/>
          </p:nvPr>
        </p:nvGraphicFramePr>
        <p:xfrm>
          <a:off x="8061080" y="3250594"/>
          <a:ext cx="2118512" cy="1524000"/>
        </p:xfrm>
        <a:graphic>
          <a:graphicData uri="http://schemas.openxmlformats.org/drawingml/2006/table">
            <a:tbl>
              <a:tblPr firstRow="1" bandRow="1">
                <a:tableStyleId>{5C22544A-7EE6-4342-B048-85BDC9FD1C3A}</a:tableStyleId>
              </a:tblPr>
              <a:tblGrid>
                <a:gridCol w="506945"/>
                <a:gridCol w="506945"/>
                <a:gridCol w="506945"/>
                <a:gridCol w="597677"/>
              </a:tblGrid>
              <a:tr h="359019">
                <a:tc>
                  <a:txBody>
                    <a:bodyPr/>
                    <a:lstStyle/>
                    <a:p>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a:t>
                      </a:r>
                      <a:r>
                        <a:rPr lang="en-US" baseline="-25000" dirty="0" smtClean="0"/>
                        <a:t>row</a:t>
                      </a:r>
                      <a:endParaRPr lang="en-US" baseline="-25000"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r>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r>
              <a:tr h="370840">
                <a:tc>
                  <a:txBody>
                    <a:bodyPr/>
                    <a:lstStyle/>
                    <a:p>
                      <a:r>
                        <a:rPr lang="en-US" dirty="0" smtClean="0"/>
                        <a:t>∑</a:t>
                      </a:r>
                      <a:r>
                        <a:rPr lang="en-US" baseline="-25000" dirty="0" smtClean="0"/>
                        <a:t>col</a:t>
                      </a:r>
                      <a:endParaRPr lang="en-US" baseline="-25000"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6</a:t>
                      </a:r>
                      <a:endParaRPr lang="en-US" dirty="0"/>
                    </a:p>
                  </a:txBody>
                  <a:tcPr/>
                </a:tc>
              </a:tr>
            </a:tbl>
          </a:graphicData>
        </a:graphic>
      </p:graphicFrame>
      <p:sp>
        <p:nvSpPr>
          <p:cNvPr id="10" name="TextBox 9"/>
          <p:cNvSpPr txBox="1"/>
          <p:nvPr/>
        </p:nvSpPr>
        <p:spPr>
          <a:xfrm>
            <a:off x="8600226" y="2934303"/>
            <a:ext cx="783048" cy="384721"/>
          </a:xfrm>
          <a:prstGeom prst="rect">
            <a:avLst/>
          </a:prstGeom>
          <a:solidFill>
            <a:srgbClr val="FFC000"/>
          </a:solidFill>
        </p:spPr>
        <p:txBody>
          <a:bodyPr wrap="square" rtlCol="0">
            <a:spAutoFit/>
          </a:bodyPr>
          <a:lstStyle/>
          <a:p>
            <a:pPr algn="ctr"/>
            <a:r>
              <a:rPr lang="en-US" dirty="0" smtClean="0"/>
              <a:t>Jim</a:t>
            </a:r>
            <a:endParaRPr lang="en-US" dirty="0"/>
          </a:p>
        </p:txBody>
      </p:sp>
      <p:graphicFrame>
        <p:nvGraphicFramePr>
          <p:cNvPr id="11" name="Table 10"/>
          <p:cNvGraphicFramePr>
            <a:graphicFrameLocks noGrp="1"/>
          </p:cNvGraphicFramePr>
          <p:nvPr>
            <p:extLst/>
          </p:nvPr>
        </p:nvGraphicFramePr>
        <p:xfrm>
          <a:off x="6718857" y="5117239"/>
          <a:ext cx="2118512" cy="1524000"/>
        </p:xfrm>
        <a:graphic>
          <a:graphicData uri="http://schemas.openxmlformats.org/drawingml/2006/table">
            <a:tbl>
              <a:tblPr firstRow="1" bandRow="1">
                <a:tableStyleId>{5C22544A-7EE6-4342-B048-85BDC9FD1C3A}</a:tableStyleId>
              </a:tblPr>
              <a:tblGrid>
                <a:gridCol w="506945"/>
                <a:gridCol w="506945"/>
                <a:gridCol w="506945"/>
                <a:gridCol w="597677"/>
              </a:tblGrid>
              <a:tr h="162309">
                <a:tc>
                  <a:txBody>
                    <a:bodyPr/>
                    <a:lstStyle/>
                    <a:p>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a:t>
                      </a:r>
                      <a:r>
                        <a:rPr lang="en-US" baseline="-25000" dirty="0" smtClean="0"/>
                        <a:t>row</a:t>
                      </a:r>
                      <a:endParaRPr lang="en-US" baseline="-25000"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r>
              <a:tr h="370840">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2</a:t>
                      </a:r>
                      <a:endParaRPr lang="en-US" dirty="0"/>
                    </a:p>
                  </a:txBody>
                  <a:tcPr/>
                </a:tc>
                <a:tc>
                  <a:txBody>
                    <a:bodyPr/>
                    <a:lstStyle/>
                    <a:p>
                      <a:r>
                        <a:rPr lang="en-US" dirty="0" smtClean="0"/>
                        <a:t>4</a:t>
                      </a:r>
                      <a:endParaRPr lang="en-US" dirty="0"/>
                    </a:p>
                  </a:txBody>
                  <a:tcPr/>
                </a:tc>
              </a:tr>
              <a:tr h="370840">
                <a:tc>
                  <a:txBody>
                    <a:bodyPr/>
                    <a:lstStyle/>
                    <a:p>
                      <a:r>
                        <a:rPr lang="en-US" dirty="0" smtClean="0"/>
                        <a:t>∑</a:t>
                      </a:r>
                      <a:r>
                        <a:rPr lang="en-US" baseline="-25000" dirty="0" smtClean="0"/>
                        <a:t>col</a:t>
                      </a:r>
                      <a:endParaRPr lang="en-US" baseline="-25000" dirty="0"/>
                    </a:p>
                  </a:txBody>
                  <a:tcPr/>
                </a:tc>
                <a:tc>
                  <a:txBody>
                    <a:bodyPr/>
                    <a:lstStyle/>
                    <a:p>
                      <a:r>
                        <a:rPr lang="en-US" dirty="0" smtClean="0"/>
                        <a:t>3</a:t>
                      </a:r>
                      <a:endParaRPr lang="en-US" dirty="0"/>
                    </a:p>
                  </a:txBody>
                  <a:tcPr/>
                </a:tc>
                <a:tc>
                  <a:txBody>
                    <a:bodyPr/>
                    <a:lstStyle/>
                    <a:p>
                      <a:r>
                        <a:rPr lang="en-US" dirty="0" smtClean="0"/>
                        <a:t>3</a:t>
                      </a:r>
                      <a:endParaRPr lang="en-US" dirty="0"/>
                    </a:p>
                  </a:txBody>
                  <a:tcPr/>
                </a:tc>
                <a:tc>
                  <a:txBody>
                    <a:bodyPr/>
                    <a:lstStyle/>
                    <a:p>
                      <a:r>
                        <a:rPr lang="en-US" dirty="0" smtClean="0"/>
                        <a:t>6</a:t>
                      </a:r>
                      <a:endParaRPr lang="en-US" dirty="0"/>
                    </a:p>
                  </a:txBody>
                  <a:tcPr/>
                </a:tc>
              </a:tr>
            </a:tbl>
          </a:graphicData>
        </a:graphic>
      </p:graphicFrame>
      <p:sp>
        <p:nvSpPr>
          <p:cNvPr id="12" name="TextBox 11"/>
          <p:cNvSpPr txBox="1"/>
          <p:nvPr/>
        </p:nvSpPr>
        <p:spPr>
          <a:xfrm>
            <a:off x="6103221" y="5833374"/>
            <a:ext cx="615636" cy="384721"/>
          </a:xfrm>
          <a:prstGeom prst="rect">
            <a:avLst/>
          </a:prstGeom>
          <a:solidFill>
            <a:srgbClr val="00B0F0"/>
          </a:solidFill>
        </p:spPr>
        <p:txBody>
          <a:bodyPr wrap="square" rtlCol="0">
            <a:spAutoFit/>
          </a:bodyPr>
          <a:lstStyle/>
          <a:p>
            <a:pPr algn="ctr"/>
            <a:r>
              <a:rPr lang="en-US" dirty="0" smtClean="0"/>
              <a:t>Jim</a:t>
            </a:r>
            <a:endParaRPr lang="en-US" dirty="0"/>
          </a:p>
        </p:txBody>
      </p:sp>
      <p:sp>
        <p:nvSpPr>
          <p:cNvPr id="13" name="TextBox 12"/>
          <p:cNvSpPr txBox="1"/>
          <p:nvPr/>
        </p:nvSpPr>
        <p:spPr>
          <a:xfrm>
            <a:off x="7390462" y="4780228"/>
            <a:ext cx="783048" cy="384721"/>
          </a:xfrm>
          <a:prstGeom prst="rect">
            <a:avLst/>
          </a:prstGeom>
          <a:solidFill>
            <a:srgbClr val="FFC000"/>
          </a:solidFill>
        </p:spPr>
        <p:txBody>
          <a:bodyPr wrap="square" rtlCol="0">
            <a:spAutoFit/>
          </a:bodyPr>
          <a:lstStyle/>
          <a:p>
            <a:pPr algn="ctr"/>
            <a:r>
              <a:rPr lang="en-US" dirty="0" smtClean="0"/>
              <a:t>Mary</a:t>
            </a:r>
            <a:endParaRPr lang="en-US" dirty="0"/>
          </a:p>
        </p:txBody>
      </p:sp>
      <p:pic>
        <p:nvPicPr>
          <p:cNvPr id="14" name="Picture 31" descr="eqbinaryasy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8103" y="4093911"/>
            <a:ext cx="29718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7474168" y="3901551"/>
            <a:ext cx="615636" cy="384721"/>
          </a:xfrm>
          <a:prstGeom prst="rect">
            <a:avLst/>
          </a:prstGeom>
          <a:solidFill>
            <a:srgbClr val="00B0F0"/>
          </a:solidFill>
        </p:spPr>
        <p:txBody>
          <a:bodyPr wrap="square" rtlCol="0">
            <a:spAutoFit/>
          </a:bodyPr>
          <a:lstStyle/>
          <a:p>
            <a:pPr algn="ctr"/>
            <a:r>
              <a:rPr lang="en-US" dirty="0" smtClean="0"/>
              <a:t>Jack</a:t>
            </a:r>
            <a:endParaRPr lang="en-US" dirty="0"/>
          </a:p>
        </p:txBody>
      </p:sp>
    </p:spTree>
    <p:extLst>
      <p:ext uri="{BB962C8B-B14F-4D97-AF65-F5344CB8AC3E}">
        <p14:creationId xmlns:p14="http://schemas.microsoft.com/office/powerpoint/2010/main" val="2745692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smtClean="0"/>
              <a:t>Proximity </a:t>
            </a:r>
            <a:r>
              <a:rPr lang="en-US" altLang="en-US" sz="4000" dirty="0"/>
              <a:t>Measure for </a:t>
            </a:r>
            <a:r>
              <a:rPr lang="en-US" altLang="en-US" sz="4000" dirty="0" smtClean="0"/>
              <a:t>Categorical Attributes</a:t>
            </a:r>
          </a:p>
        </p:txBody>
      </p:sp>
      <p:sp>
        <p:nvSpPr>
          <p:cNvPr id="4100" name="Rectangle 3"/>
          <p:cNvSpPr>
            <a:spLocks noGrp="1" noChangeArrowheads="1"/>
          </p:cNvSpPr>
          <p:nvPr>
            <p:ph type="body" idx="1"/>
          </p:nvPr>
        </p:nvSpPr>
        <p:spPr>
          <a:xfrm>
            <a:off x="624690" y="1233409"/>
            <a:ext cx="9415237" cy="5450312"/>
          </a:xfrm>
        </p:spPr>
        <p:txBody>
          <a:bodyPr/>
          <a:lstStyle/>
          <a:p>
            <a:pPr>
              <a:lnSpc>
                <a:spcPct val="150000"/>
              </a:lnSpc>
            </a:pPr>
            <a:r>
              <a:rPr lang="en-US" altLang="en-US" sz="2400" dirty="0" smtClean="0"/>
              <a:t>Categorical data, also called nominal attributes</a:t>
            </a:r>
          </a:p>
          <a:p>
            <a:pPr lvl="1">
              <a:lnSpc>
                <a:spcPct val="150000"/>
              </a:lnSpc>
            </a:pPr>
            <a:r>
              <a:rPr lang="en-US" altLang="en-US" sz="2400" dirty="0" smtClean="0"/>
              <a:t> Example:  Color (red</a:t>
            </a:r>
            <a:r>
              <a:rPr lang="en-US" altLang="en-US" sz="2400" dirty="0"/>
              <a:t>, yellow, blue, </a:t>
            </a:r>
            <a:r>
              <a:rPr lang="en-US" altLang="en-US" sz="2400" dirty="0" smtClean="0"/>
              <a:t>green), profession, etc.  </a:t>
            </a:r>
            <a:endParaRPr lang="en-US" altLang="en-US" sz="2400" dirty="0"/>
          </a:p>
          <a:p>
            <a:pPr>
              <a:lnSpc>
                <a:spcPct val="150000"/>
              </a:lnSpc>
            </a:pPr>
            <a:r>
              <a:rPr lang="en-US" altLang="en-US" sz="2400" u="sng" dirty="0"/>
              <a:t>Method 1</a:t>
            </a:r>
            <a:r>
              <a:rPr lang="en-US" altLang="en-US" sz="2400" dirty="0"/>
              <a:t>: Simple matching</a:t>
            </a:r>
            <a:endParaRPr lang="en-US" altLang="en-US" sz="2400" i="1" dirty="0"/>
          </a:p>
          <a:p>
            <a:pPr lvl="1">
              <a:lnSpc>
                <a:spcPct val="150000"/>
              </a:lnSpc>
            </a:pPr>
            <a:r>
              <a:rPr lang="en-US" altLang="en-US" sz="2400" i="1" dirty="0"/>
              <a:t>m</a:t>
            </a:r>
            <a:r>
              <a:rPr lang="en-US" altLang="en-US" sz="2400" dirty="0"/>
              <a:t>: # of matches,</a:t>
            </a:r>
            <a:r>
              <a:rPr lang="en-US" altLang="en-US" sz="2400" i="1" dirty="0"/>
              <a:t> p</a:t>
            </a:r>
            <a:r>
              <a:rPr lang="en-US" altLang="en-US" sz="2400" dirty="0"/>
              <a:t>: total # of variables</a:t>
            </a:r>
          </a:p>
          <a:p>
            <a:pPr>
              <a:lnSpc>
                <a:spcPct val="150000"/>
              </a:lnSpc>
            </a:pPr>
            <a:endParaRPr lang="en-US" altLang="en-US" sz="2400" dirty="0"/>
          </a:p>
          <a:p>
            <a:pPr>
              <a:lnSpc>
                <a:spcPct val="150000"/>
              </a:lnSpc>
            </a:pPr>
            <a:endParaRPr lang="en-US" altLang="en-US" sz="2400" u="sng" dirty="0" smtClean="0"/>
          </a:p>
          <a:p>
            <a:pPr>
              <a:lnSpc>
                <a:spcPct val="150000"/>
              </a:lnSpc>
            </a:pPr>
            <a:r>
              <a:rPr lang="en-US" altLang="en-US" sz="2400" u="sng" dirty="0" smtClean="0"/>
              <a:t>Method </a:t>
            </a:r>
            <a:r>
              <a:rPr lang="en-US" altLang="en-US" sz="2400" u="sng" dirty="0"/>
              <a:t>2</a:t>
            </a:r>
            <a:r>
              <a:rPr lang="en-US" altLang="en-US" sz="2400" dirty="0"/>
              <a:t>: Use a large number of binary attributes</a:t>
            </a:r>
          </a:p>
          <a:p>
            <a:pPr lvl="1">
              <a:lnSpc>
                <a:spcPct val="150000"/>
              </a:lnSpc>
            </a:pPr>
            <a:r>
              <a:rPr lang="en-US" altLang="en-US" sz="2400" dirty="0" smtClean="0"/>
              <a:t>Creating </a:t>
            </a:r>
            <a:r>
              <a:rPr lang="en-US" altLang="en-US" sz="2400" dirty="0"/>
              <a:t>a new binary attribute for each of the </a:t>
            </a:r>
            <a:r>
              <a:rPr lang="en-US" altLang="en-US" sz="2400" i="1" dirty="0"/>
              <a:t>M</a:t>
            </a:r>
            <a:r>
              <a:rPr lang="en-US" altLang="en-US" sz="2400" dirty="0"/>
              <a:t> nominal states</a:t>
            </a:r>
          </a:p>
        </p:txBody>
      </p:sp>
      <p:graphicFrame>
        <p:nvGraphicFramePr>
          <p:cNvPr id="4" name="Object 4"/>
          <p:cNvGraphicFramePr>
            <a:graphicFrameLocks noChangeAspect="1"/>
          </p:cNvGraphicFramePr>
          <p:nvPr>
            <p:extLst>
              <p:ext uri="{D42A27DB-BD31-4B8C-83A1-F6EECF244321}">
                <p14:modId xmlns:p14="http://schemas.microsoft.com/office/powerpoint/2010/main" val="1714389473"/>
              </p:ext>
            </p:extLst>
          </p:nvPr>
        </p:nvGraphicFramePr>
        <p:xfrm>
          <a:off x="2665308" y="4042373"/>
          <a:ext cx="2667000" cy="666750"/>
        </p:xfrm>
        <a:graphic>
          <a:graphicData uri="http://schemas.openxmlformats.org/presentationml/2006/ole">
            <mc:AlternateContent xmlns:mc="http://schemas.openxmlformats.org/markup-compatibility/2006">
              <mc:Choice xmlns:v="urn:schemas-microsoft-com:vml" Requires="v">
                <p:oleObj spid="_x0000_s52239" name="Equation" r:id="rId4" imgW="1384300" imgH="469900" progId="Equation.3">
                  <p:embed/>
                </p:oleObj>
              </mc:Choice>
              <mc:Fallback>
                <p:oleObj name="Equation" r:id="rId4" imgW="1384300" imgH="4699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5308" y="4042373"/>
                        <a:ext cx="2667000"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0265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smtClean="0"/>
              <a:t>Ordinal </a:t>
            </a:r>
            <a:r>
              <a:rPr lang="en-US" altLang="en-US" sz="4000" dirty="0"/>
              <a:t>Variables</a:t>
            </a:r>
            <a:endParaRPr lang="en-US" altLang="en-US" sz="4000" dirty="0" smtClean="0"/>
          </a:p>
        </p:txBody>
      </p:sp>
      <p:sp>
        <p:nvSpPr>
          <p:cNvPr id="4100" name="Rectangle 3"/>
          <p:cNvSpPr>
            <a:spLocks noGrp="1" noChangeArrowheads="1"/>
          </p:cNvSpPr>
          <p:nvPr>
            <p:ph type="body" idx="1"/>
          </p:nvPr>
        </p:nvSpPr>
        <p:spPr>
          <a:xfrm>
            <a:off x="624690" y="1233409"/>
            <a:ext cx="9719460" cy="5450312"/>
          </a:xfrm>
        </p:spPr>
        <p:txBody>
          <a:bodyPr/>
          <a:lstStyle/>
          <a:p>
            <a:pPr>
              <a:spcAft>
                <a:spcPts val="600"/>
              </a:spcAft>
            </a:pPr>
            <a:r>
              <a:rPr lang="en-US" altLang="en-US" sz="2400" dirty="0" smtClean="0"/>
              <a:t>An </a:t>
            </a:r>
            <a:r>
              <a:rPr lang="en-US" altLang="en-US" sz="2400" dirty="0"/>
              <a:t>ordinal variable can be discrete or continuous</a:t>
            </a:r>
          </a:p>
          <a:p>
            <a:pPr>
              <a:spcAft>
                <a:spcPts val="600"/>
              </a:spcAft>
            </a:pPr>
            <a:r>
              <a:rPr lang="en-US" altLang="en-US" sz="2400" dirty="0"/>
              <a:t>Order is important, e.g., </a:t>
            </a:r>
            <a:r>
              <a:rPr lang="en-US" altLang="en-US" sz="2400" dirty="0" smtClean="0"/>
              <a:t>rank (e.g., freshman, sophomore, junior, senior)</a:t>
            </a:r>
            <a:endParaRPr lang="en-US" altLang="en-US" sz="2400" dirty="0"/>
          </a:p>
          <a:p>
            <a:pPr>
              <a:spcAft>
                <a:spcPts val="600"/>
              </a:spcAft>
            </a:pPr>
            <a:r>
              <a:rPr lang="en-US" altLang="en-US" sz="2400" dirty="0"/>
              <a:t>Can be treated like interval-scaled </a:t>
            </a:r>
          </a:p>
          <a:p>
            <a:pPr lvl="1">
              <a:spcAft>
                <a:spcPts val="600"/>
              </a:spcAft>
            </a:pPr>
            <a:r>
              <a:rPr lang="en-US" altLang="en-US" sz="2400" dirty="0" smtClean="0"/>
              <a:t>Replace </a:t>
            </a:r>
            <a:r>
              <a:rPr lang="en-US" altLang="en-US" sz="2400" i="1" dirty="0" smtClean="0"/>
              <a:t>an ordinal variable value</a:t>
            </a:r>
            <a:r>
              <a:rPr lang="en-US" altLang="en-US" sz="2400" dirty="0" smtClean="0"/>
              <a:t> </a:t>
            </a:r>
            <a:r>
              <a:rPr lang="en-US" altLang="en-US" sz="2400" dirty="0"/>
              <a:t>by </a:t>
            </a:r>
            <a:r>
              <a:rPr lang="en-US" altLang="en-US" sz="2400" dirty="0" smtClean="0"/>
              <a:t>its rank:</a:t>
            </a:r>
            <a:endParaRPr lang="en-US" altLang="en-US" sz="2400" dirty="0"/>
          </a:p>
          <a:p>
            <a:pPr lvl="1">
              <a:spcAft>
                <a:spcPts val="600"/>
              </a:spcAft>
            </a:pPr>
            <a:r>
              <a:rPr lang="en-US" altLang="en-US" sz="2400" dirty="0" smtClean="0"/>
              <a:t>Map </a:t>
            </a:r>
            <a:r>
              <a:rPr lang="en-US" altLang="en-US" sz="2400" dirty="0"/>
              <a:t>the range of each variable onto [0, 1] by replacing</a:t>
            </a:r>
            <a:r>
              <a:rPr lang="en-US" altLang="en-US" sz="2400" i="1" dirty="0"/>
              <a:t> </a:t>
            </a:r>
            <a:r>
              <a:rPr lang="en-US" altLang="en-US" sz="2400" i="1" dirty="0" err="1"/>
              <a:t>i</a:t>
            </a:r>
            <a:r>
              <a:rPr lang="en-US" altLang="en-US" sz="2400" dirty="0" err="1"/>
              <a:t>-th</a:t>
            </a:r>
            <a:r>
              <a:rPr lang="en-US" altLang="en-US" sz="2400" dirty="0"/>
              <a:t> object in the </a:t>
            </a:r>
            <a:r>
              <a:rPr lang="en-US" altLang="en-US" sz="2400" i="1" dirty="0"/>
              <a:t>f</a:t>
            </a:r>
            <a:r>
              <a:rPr lang="en-US" altLang="en-US" sz="2400" dirty="0"/>
              <a:t>-</a:t>
            </a:r>
            <a:r>
              <a:rPr lang="en-US" altLang="en-US" sz="2400" dirty="0" err="1"/>
              <a:t>th</a:t>
            </a:r>
            <a:r>
              <a:rPr lang="en-US" altLang="en-US" sz="2400" dirty="0"/>
              <a:t> variable </a:t>
            </a:r>
            <a:r>
              <a:rPr lang="en-US" altLang="en-US" sz="2400" dirty="0" smtClean="0"/>
              <a:t>by </a:t>
            </a:r>
            <a:endParaRPr lang="en-US" altLang="en-US" sz="2400" dirty="0"/>
          </a:p>
          <a:p>
            <a:pPr lvl="1">
              <a:spcAft>
                <a:spcPts val="600"/>
              </a:spcAft>
            </a:pPr>
            <a:endParaRPr lang="en-US" altLang="en-US" sz="2400" dirty="0" smtClean="0"/>
          </a:p>
          <a:p>
            <a:pPr lvl="2">
              <a:spcAft>
                <a:spcPts val="600"/>
              </a:spcAft>
            </a:pPr>
            <a:r>
              <a:rPr lang="en-US" altLang="en-US" sz="2400" dirty="0" smtClean="0"/>
              <a:t>Example:  freshman: 0; sophomore: 1/3; junior: 2/3; senior 1</a:t>
            </a:r>
          </a:p>
          <a:p>
            <a:pPr lvl="3">
              <a:spcAft>
                <a:spcPts val="600"/>
              </a:spcAft>
            </a:pPr>
            <a:r>
              <a:rPr lang="en-US" altLang="en-US" sz="2400" dirty="0" smtClean="0"/>
              <a:t>Then distance:  d(freshman, senior) = 1, d(junior, </a:t>
            </a:r>
            <a:r>
              <a:rPr lang="en-US" altLang="en-US" sz="2400" dirty="0"/>
              <a:t>senior) = </a:t>
            </a:r>
            <a:r>
              <a:rPr lang="en-US" altLang="en-US" sz="2400" dirty="0" smtClean="0"/>
              <a:t>1/3</a:t>
            </a:r>
            <a:endParaRPr lang="en-US" altLang="en-US" sz="2400" dirty="0"/>
          </a:p>
          <a:p>
            <a:pPr lvl="1">
              <a:spcAft>
                <a:spcPts val="600"/>
              </a:spcAft>
            </a:pPr>
            <a:r>
              <a:rPr lang="en-US" altLang="en-US" sz="2400" dirty="0" smtClean="0"/>
              <a:t>Compute </a:t>
            </a:r>
            <a:r>
              <a:rPr lang="en-US" altLang="en-US" sz="2400" dirty="0"/>
              <a:t>the dissimilarity using methods for interval-scaled variables</a:t>
            </a:r>
          </a:p>
        </p:txBody>
      </p:sp>
      <p:graphicFrame>
        <p:nvGraphicFramePr>
          <p:cNvPr id="7" name="Object 6"/>
          <p:cNvGraphicFramePr>
            <a:graphicFrameLocks noChangeAspect="1"/>
          </p:cNvGraphicFramePr>
          <p:nvPr>
            <p:extLst>
              <p:ext uri="{D42A27DB-BD31-4B8C-83A1-F6EECF244321}">
                <p14:modId xmlns:p14="http://schemas.microsoft.com/office/powerpoint/2010/main" val="986934526"/>
              </p:ext>
            </p:extLst>
          </p:nvPr>
        </p:nvGraphicFramePr>
        <p:xfrm>
          <a:off x="4217843" y="3655147"/>
          <a:ext cx="1612900" cy="960437"/>
        </p:xfrm>
        <a:graphic>
          <a:graphicData uri="http://schemas.openxmlformats.org/presentationml/2006/ole">
            <mc:AlternateContent xmlns:mc="http://schemas.openxmlformats.org/markup-compatibility/2006">
              <mc:Choice xmlns:v="urn:schemas-microsoft-com:vml" Requires="v">
                <p:oleObj spid="_x0000_s53276" name="Equation" r:id="rId4" imgW="787320" imgH="469800" progId="Equation.DSMT4">
                  <p:embed/>
                </p:oleObj>
              </mc:Choice>
              <mc:Fallback>
                <p:oleObj name="Equation" r:id="rId4" imgW="787320" imgH="469800" progId="Equation.DSMT4">
                  <p:embed/>
                  <p:pic>
                    <p:nvPicPr>
                      <p:cNvPr id="0" name=""/>
                      <p:cNvPicPr/>
                      <p:nvPr/>
                    </p:nvPicPr>
                    <p:blipFill>
                      <a:blip r:embed="rId5"/>
                      <a:stretch>
                        <a:fillRect/>
                      </a:stretch>
                    </p:blipFill>
                    <p:spPr>
                      <a:xfrm>
                        <a:off x="4217843" y="3655147"/>
                        <a:ext cx="1612900" cy="96043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03286876"/>
              </p:ext>
            </p:extLst>
          </p:nvPr>
        </p:nvGraphicFramePr>
        <p:xfrm>
          <a:off x="7252853" y="2772930"/>
          <a:ext cx="1841946" cy="551295"/>
        </p:xfrm>
        <a:graphic>
          <a:graphicData uri="http://schemas.openxmlformats.org/presentationml/2006/ole">
            <mc:AlternateContent xmlns:mc="http://schemas.openxmlformats.org/markup-compatibility/2006">
              <mc:Choice xmlns:v="urn:schemas-microsoft-com:vml" Requires="v">
                <p:oleObj spid="_x0000_s53277" name="Equation" r:id="rId6" imgW="914400" imgH="241200" progId="Equation.DSMT4">
                  <p:embed/>
                </p:oleObj>
              </mc:Choice>
              <mc:Fallback>
                <p:oleObj name="Equation" r:id="rId6" imgW="914400" imgH="241200" progId="Equation.DSMT4">
                  <p:embed/>
                  <p:pic>
                    <p:nvPicPr>
                      <p:cNvPr id="0" name=""/>
                      <p:cNvPicPr/>
                      <p:nvPr/>
                    </p:nvPicPr>
                    <p:blipFill>
                      <a:blip r:embed="rId7"/>
                      <a:stretch>
                        <a:fillRect/>
                      </a:stretch>
                    </p:blipFill>
                    <p:spPr>
                      <a:xfrm>
                        <a:off x="7252853" y="2772930"/>
                        <a:ext cx="1841946" cy="551295"/>
                      </a:xfrm>
                      <a:prstGeom prst="rect">
                        <a:avLst/>
                      </a:prstGeom>
                    </p:spPr>
                  </p:pic>
                </p:oleObj>
              </mc:Fallback>
            </mc:AlternateContent>
          </a:graphicData>
        </a:graphic>
      </p:graphicFrame>
    </p:spTree>
    <p:extLst>
      <p:ext uri="{BB962C8B-B14F-4D97-AF65-F5344CB8AC3E}">
        <p14:creationId xmlns:p14="http://schemas.microsoft.com/office/powerpoint/2010/main" val="2039135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lstStyle/>
          <a:p>
            <a:r>
              <a:rPr lang="en-US" altLang="en-US" dirty="0"/>
              <a:t>Attributes of Mixed Type</a:t>
            </a:r>
            <a:endParaRPr lang="en-US" altLang="en-US" dirty="0" smtClean="0"/>
          </a:p>
        </p:txBody>
      </p:sp>
      <p:sp>
        <p:nvSpPr>
          <p:cNvPr id="4100" name="Rectangle 3"/>
          <p:cNvSpPr>
            <a:spLocks noGrp="1" noChangeArrowheads="1"/>
          </p:cNvSpPr>
          <p:nvPr>
            <p:ph type="body" idx="1"/>
          </p:nvPr>
        </p:nvSpPr>
        <p:spPr>
          <a:xfrm>
            <a:off x="552262" y="1151931"/>
            <a:ext cx="9904490" cy="5583847"/>
          </a:xfrm>
        </p:spPr>
        <p:txBody>
          <a:bodyPr/>
          <a:lstStyle/>
          <a:p>
            <a:pPr>
              <a:spcAft>
                <a:spcPts val="600"/>
              </a:spcAft>
            </a:pPr>
            <a:r>
              <a:rPr lang="en-US" altLang="en-US" sz="2400" dirty="0" smtClean="0">
                <a:latin typeface="Calibri" panose="020F0502020204030204" pitchFamily="34" charset="0"/>
              </a:rPr>
              <a:t>A dataset </a:t>
            </a:r>
            <a:r>
              <a:rPr lang="en-US" altLang="en-US" sz="2400" dirty="0">
                <a:latin typeface="Calibri" panose="020F0502020204030204" pitchFamily="34" charset="0"/>
              </a:rPr>
              <a:t>may contain all attribute types</a:t>
            </a:r>
          </a:p>
          <a:p>
            <a:pPr lvl="1">
              <a:spcAft>
                <a:spcPts val="600"/>
              </a:spcAft>
            </a:pPr>
            <a:r>
              <a:rPr lang="en-US" altLang="en-US" sz="2400" dirty="0">
                <a:latin typeface="Calibri" panose="020F0502020204030204" pitchFamily="34" charset="0"/>
              </a:rPr>
              <a:t>Nominal, symmetric binary, asymmetric binary, numeric, </a:t>
            </a:r>
            <a:r>
              <a:rPr lang="en-US" altLang="en-US" sz="2400" dirty="0" smtClean="0">
                <a:latin typeface="Calibri" panose="020F0502020204030204" pitchFamily="34" charset="0"/>
              </a:rPr>
              <a:t>and ordinal</a:t>
            </a:r>
            <a:endParaRPr lang="en-US" altLang="en-US" sz="2400" dirty="0">
              <a:latin typeface="Calibri" panose="020F0502020204030204" pitchFamily="34" charset="0"/>
            </a:endParaRPr>
          </a:p>
          <a:p>
            <a:pPr>
              <a:spcAft>
                <a:spcPts val="600"/>
              </a:spcAft>
            </a:pPr>
            <a:r>
              <a:rPr lang="en-US" altLang="en-US" sz="2400" dirty="0">
                <a:latin typeface="Calibri" panose="020F0502020204030204" pitchFamily="34" charset="0"/>
              </a:rPr>
              <a:t>One may use a weighted formula to combine their </a:t>
            </a:r>
            <a:r>
              <a:rPr lang="en-US" altLang="en-US" sz="2400" dirty="0" smtClean="0">
                <a:latin typeface="Calibri" panose="020F0502020204030204" pitchFamily="34" charset="0"/>
              </a:rPr>
              <a:t>effects:</a:t>
            </a:r>
            <a:endParaRPr lang="en-US" altLang="en-US" sz="2400" dirty="0">
              <a:latin typeface="Calibri" panose="020F0502020204030204" pitchFamily="34" charset="0"/>
            </a:endParaRPr>
          </a:p>
          <a:p>
            <a:pPr>
              <a:spcAft>
                <a:spcPts val="600"/>
              </a:spcAft>
            </a:pPr>
            <a:endParaRPr lang="en-US" altLang="en-US" sz="2400" dirty="0">
              <a:latin typeface="Calibri" panose="020F0502020204030204" pitchFamily="34" charset="0"/>
            </a:endParaRPr>
          </a:p>
          <a:p>
            <a:pPr marL="200020" lvl="1" indent="0">
              <a:spcAft>
                <a:spcPts val="600"/>
              </a:spcAft>
              <a:buNone/>
            </a:pPr>
            <a:endParaRPr lang="en-US" altLang="en-US" sz="2400" i="1" dirty="0">
              <a:latin typeface="Calibri" panose="020F0502020204030204" pitchFamily="34" charset="0"/>
            </a:endParaRPr>
          </a:p>
          <a:p>
            <a:pPr lvl="1">
              <a:spcAft>
                <a:spcPts val="600"/>
              </a:spcAft>
            </a:pPr>
            <a:endParaRPr lang="en-US" altLang="en-US" sz="2400" dirty="0" smtClean="0">
              <a:latin typeface="Calibri" panose="020F0502020204030204" pitchFamily="34" charset="0"/>
            </a:endParaRPr>
          </a:p>
          <a:p>
            <a:pPr lvl="1">
              <a:spcAft>
                <a:spcPts val="600"/>
              </a:spcAft>
            </a:pPr>
            <a:r>
              <a:rPr lang="en-US" altLang="en-US" sz="2400" dirty="0">
                <a:latin typeface="Calibri" panose="020F0502020204030204" pitchFamily="34" charset="0"/>
              </a:rPr>
              <a:t>If</a:t>
            </a:r>
            <a:r>
              <a:rPr lang="en-US" altLang="en-US" sz="2400" i="1" dirty="0">
                <a:latin typeface="Calibri" panose="020F0502020204030204" pitchFamily="34" charset="0"/>
              </a:rPr>
              <a:t> f</a:t>
            </a:r>
            <a:r>
              <a:rPr lang="en-US" altLang="en-US" sz="2400" dirty="0">
                <a:latin typeface="Calibri" panose="020F0502020204030204" pitchFamily="34" charset="0"/>
              </a:rPr>
              <a:t>  is numeric: </a:t>
            </a:r>
            <a:r>
              <a:rPr lang="en-US" altLang="en-US" sz="2400" dirty="0" smtClean="0">
                <a:latin typeface="Calibri" panose="020F0502020204030204" pitchFamily="34" charset="0"/>
              </a:rPr>
              <a:t>Use </a:t>
            </a:r>
            <a:r>
              <a:rPr lang="en-US" altLang="en-US" sz="2400" dirty="0">
                <a:latin typeface="Calibri" panose="020F0502020204030204" pitchFamily="34" charset="0"/>
              </a:rPr>
              <a:t>the normalized distance</a:t>
            </a:r>
          </a:p>
          <a:p>
            <a:pPr lvl="1">
              <a:spcAft>
                <a:spcPts val="600"/>
              </a:spcAft>
            </a:pPr>
            <a:r>
              <a:rPr lang="en-US" altLang="en-US" sz="2400" dirty="0" smtClean="0">
                <a:latin typeface="Calibri" panose="020F0502020204030204" pitchFamily="34" charset="0"/>
              </a:rPr>
              <a:t>If</a:t>
            </a:r>
            <a:r>
              <a:rPr lang="en-US" altLang="en-US" sz="2400" i="1" dirty="0" smtClean="0">
                <a:latin typeface="Calibri" panose="020F0502020204030204" pitchFamily="34" charset="0"/>
              </a:rPr>
              <a:t> f</a:t>
            </a:r>
            <a:r>
              <a:rPr lang="en-US" altLang="en-US" sz="2400" dirty="0" smtClean="0">
                <a:latin typeface="Calibri" panose="020F0502020204030204" pitchFamily="34" charset="0"/>
              </a:rPr>
              <a:t>  </a:t>
            </a:r>
            <a:r>
              <a:rPr lang="en-US" altLang="en-US" sz="2400" dirty="0">
                <a:latin typeface="Calibri" panose="020F0502020204030204" pitchFamily="34" charset="0"/>
              </a:rPr>
              <a:t>is binary or </a:t>
            </a:r>
            <a:r>
              <a:rPr lang="en-US" altLang="en-US" sz="2400" dirty="0" smtClean="0">
                <a:latin typeface="Calibri" panose="020F0502020204030204" pitchFamily="34" charset="0"/>
              </a:rPr>
              <a:t>nominal:   </a:t>
            </a:r>
            <a:r>
              <a:rPr lang="en-US" altLang="en-US" sz="2400" dirty="0" err="1" smtClean="0">
                <a:latin typeface="Calibri" panose="020F0502020204030204" pitchFamily="34" charset="0"/>
                <a:cs typeface="Tahoma" panose="020B0604030504040204" pitchFamily="34" charset="0"/>
              </a:rPr>
              <a:t>d</a:t>
            </a:r>
            <a:r>
              <a:rPr lang="en-US" altLang="en-US" sz="2400" baseline="-25000" dirty="0" err="1" smtClean="0">
                <a:latin typeface="Calibri" panose="020F0502020204030204" pitchFamily="34" charset="0"/>
              </a:rPr>
              <a:t>ij</a:t>
            </a:r>
            <a:r>
              <a:rPr lang="en-US" altLang="en-US" sz="2400" baseline="30000" dirty="0" smtClean="0">
                <a:latin typeface="Calibri" panose="020F0502020204030204" pitchFamily="34" charset="0"/>
              </a:rPr>
              <a:t>(f</a:t>
            </a:r>
            <a:r>
              <a:rPr lang="en-US" altLang="en-US" sz="2400" baseline="30000" dirty="0">
                <a:latin typeface="Calibri" panose="020F0502020204030204" pitchFamily="34" charset="0"/>
              </a:rPr>
              <a:t>)</a:t>
            </a:r>
            <a:r>
              <a:rPr lang="en-US" altLang="en-US" sz="2400" dirty="0">
                <a:latin typeface="Calibri" panose="020F0502020204030204" pitchFamily="34" charset="0"/>
              </a:rPr>
              <a:t> = 0  if </a:t>
            </a:r>
            <a:r>
              <a:rPr lang="en-US" altLang="en-US" sz="2400" dirty="0" err="1">
                <a:latin typeface="Calibri" panose="020F0502020204030204" pitchFamily="34" charset="0"/>
              </a:rPr>
              <a:t>x</a:t>
            </a:r>
            <a:r>
              <a:rPr lang="en-US" altLang="en-US" sz="2400" baseline="-25000" dirty="0" err="1">
                <a:latin typeface="Calibri" panose="020F0502020204030204" pitchFamily="34" charset="0"/>
              </a:rPr>
              <a:t>if</a:t>
            </a:r>
            <a:r>
              <a:rPr lang="en-US" altLang="en-US" sz="2400" baseline="-25000" dirty="0">
                <a:latin typeface="Calibri" panose="020F0502020204030204" pitchFamily="34" charset="0"/>
              </a:rPr>
              <a:t> </a:t>
            </a:r>
            <a:r>
              <a:rPr lang="en-US" altLang="en-US" sz="2400" dirty="0">
                <a:latin typeface="Calibri" panose="020F0502020204030204" pitchFamily="34" charset="0"/>
              </a:rPr>
              <a:t>= </a:t>
            </a:r>
            <a:r>
              <a:rPr lang="en-US" altLang="en-US" sz="2400" dirty="0" err="1" smtClean="0">
                <a:latin typeface="Calibri" panose="020F0502020204030204" pitchFamily="34" charset="0"/>
              </a:rPr>
              <a:t>x</a:t>
            </a:r>
            <a:r>
              <a:rPr lang="en-US" altLang="en-US" sz="2400" baseline="-25000" dirty="0" err="1" smtClean="0">
                <a:latin typeface="Calibri" panose="020F0502020204030204" pitchFamily="34" charset="0"/>
              </a:rPr>
              <a:t>jf</a:t>
            </a:r>
            <a:r>
              <a:rPr lang="en-US" altLang="en-US" sz="2400" dirty="0" smtClean="0">
                <a:latin typeface="Calibri" panose="020F0502020204030204" pitchFamily="34" charset="0"/>
              </a:rPr>
              <a:t>; </a:t>
            </a:r>
            <a:r>
              <a:rPr lang="en-US" altLang="en-US" sz="2400" dirty="0">
                <a:latin typeface="Calibri" panose="020F0502020204030204" pitchFamily="34" charset="0"/>
              </a:rPr>
              <a:t>or </a:t>
            </a:r>
            <a:r>
              <a:rPr lang="en-US" altLang="en-US" sz="2400" dirty="0" err="1">
                <a:latin typeface="Calibri" panose="020F0502020204030204" pitchFamily="34" charset="0"/>
                <a:cs typeface="Tahoma" panose="020B0604030504040204" pitchFamily="34" charset="0"/>
              </a:rPr>
              <a:t>d</a:t>
            </a:r>
            <a:r>
              <a:rPr lang="en-US" altLang="en-US" sz="2400" baseline="-25000" dirty="0" err="1">
                <a:latin typeface="Calibri" panose="020F0502020204030204" pitchFamily="34" charset="0"/>
              </a:rPr>
              <a:t>ij</a:t>
            </a:r>
            <a:r>
              <a:rPr lang="en-US" altLang="en-US" sz="2400" baseline="30000" dirty="0">
                <a:latin typeface="Calibri" panose="020F0502020204030204" pitchFamily="34" charset="0"/>
              </a:rPr>
              <a:t>(f)</a:t>
            </a:r>
            <a:r>
              <a:rPr lang="en-US" altLang="en-US" sz="2400" dirty="0">
                <a:latin typeface="Calibri" panose="020F0502020204030204" pitchFamily="34" charset="0"/>
              </a:rPr>
              <a:t> = 1 otherwise</a:t>
            </a:r>
          </a:p>
          <a:p>
            <a:pPr lvl="1">
              <a:spcAft>
                <a:spcPts val="600"/>
              </a:spcAft>
            </a:pPr>
            <a:r>
              <a:rPr lang="en-US" altLang="en-US" sz="2400" dirty="0" smtClean="0">
                <a:latin typeface="Calibri" panose="020F0502020204030204" pitchFamily="34" charset="0"/>
              </a:rPr>
              <a:t>If</a:t>
            </a:r>
            <a:r>
              <a:rPr lang="en-US" altLang="en-US" sz="2400" i="1" dirty="0" smtClean="0">
                <a:latin typeface="Calibri" panose="020F0502020204030204" pitchFamily="34" charset="0"/>
              </a:rPr>
              <a:t> f</a:t>
            </a:r>
            <a:r>
              <a:rPr lang="en-US" altLang="en-US" sz="2400" dirty="0" smtClean="0">
                <a:latin typeface="Calibri" panose="020F0502020204030204" pitchFamily="34" charset="0"/>
              </a:rPr>
              <a:t>  </a:t>
            </a:r>
            <a:r>
              <a:rPr lang="en-US" altLang="en-US" sz="2400" dirty="0">
                <a:latin typeface="Calibri" panose="020F0502020204030204" pitchFamily="34" charset="0"/>
              </a:rPr>
              <a:t>is </a:t>
            </a:r>
            <a:r>
              <a:rPr lang="en-US" altLang="en-US" sz="2400" dirty="0" smtClean="0">
                <a:latin typeface="Calibri" panose="020F0502020204030204" pitchFamily="34" charset="0"/>
              </a:rPr>
              <a:t>ordinal</a:t>
            </a:r>
            <a:endParaRPr lang="en-US" altLang="en-US" sz="2400" dirty="0">
              <a:latin typeface="Calibri" panose="020F0502020204030204" pitchFamily="34" charset="0"/>
            </a:endParaRPr>
          </a:p>
          <a:p>
            <a:pPr lvl="2">
              <a:spcAft>
                <a:spcPts val="600"/>
              </a:spcAft>
            </a:pPr>
            <a:r>
              <a:rPr lang="en-US" altLang="en-US" sz="2400" dirty="0">
                <a:latin typeface="Calibri" panose="020F0502020204030204" pitchFamily="34" charset="0"/>
              </a:rPr>
              <a:t>Compute ranks </a:t>
            </a:r>
            <a:r>
              <a:rPr lang="en-US" altLang="en-US" sz="2400" dirty="0" err="1" smtClean="0">
                <a:latin typeface="Calibri" panose="020F0502020204030204" pitchFamily="34" charset="0"/>
              </a:rPr>
              <a:t>z</a:t>
            </a:r>
            <a:r>
              <a:rPr lang="en-US" altLang="en-US" sz="2400" baseline="-25000" dirty="0" err="1" smtClean="0">
                <a:latin typeface="Calibri" panose="020F0502020204030204" pitchFamily="34" charset="0"/>
              </a:rPr>
              <a:t>if</a:t>
            </a:r>
            <a:r>
              <a:rPr lang="en-US" altLang="en-US" sz="2400" baseline="-25000" dirty="0" smtClean="0">
                <a:latin typeface="Calibri" panose="020F0502020204030204" pitchFamily="34" charset="0"/>
              </a:rPr>
              <a:t> </a:t>
            </a:r>
            <a:r>
              <a:rPr lang="en-US" altLang="en-US" sz="2400" dirty="0" smtClean="0">
                <a:latin typeface="Calibri" panose="020F0502020204030204" pitchFamily="34" charset="0"/>
              </a:rPr>
              <a:t> (where                       )</a:t>
            </a:r>
            <a:endParaRPr lang="en-US" altLang="en-US" sz="2400" dirty="0">
              <a:latin typeface="Calibri" panose="020F0502020204030204" pitchFamily="34" charset="0"/>
            </a:endParaRPr>
          </a:p>
          <a:p>
            <a:pPr lvl="2">
              <a:spcAft>
                <a:spcPts val="600"/>
              </a:spcAft>
            </a:pPr>
            <a:r>
              <a:rPr lang="en-US" altLang="en-US" sz="2400" dirty="0">
                <a:latin typeface="Calibri" panose="020F0502020204030204" pitchFamily="34" charset="0"/>
              </a:rPr>
              <a:t>Treat </a:t>
            </a:r>
            <a:r>
              <a:rPr lang="en-US" altLang="en-US" sz="2400" dirty="0" err="1">
                <a:latin typeface="Calibri" panose="020F0502020204030204" pitchFamily="34" charset="0"/>
              </a:rPr>
              <a:t>z</a:t>
            </a:r>
            <a:r>
              <a:rPr lang="en-US" altLang="en-US" sz="2400" baseline="-25000" dirty="0" err="1">
                <a:latin typeface="Calibri" panose="020F0502020204030204" pitchFamily="34" charset="0"/>
              </a:rPr>
              <a:t>if</a:t>
            </a:r>
            <a:r>
              <a:rPr lang="en-US" altLang="en-US" sz="2400" dirty="0">
                <a:latin typeface="Calibri" panose="020F0502020204030204" pitchFamily="34" charset="0"/>
              </a:rPr>
              <a:t> as </a:t>
            </a:r>
            <a:r>
              <a:rPr lang="en-US" altLang="en-US" sz="2400" dirty="0" smtClean="0">
                <a:latin typeface="Calibri" panose="020F0502020204030204" pitchFamily="34" charset="0"/>
              </a:rPr>
              <a:t>interval-scaled</a:t>
            </a:r>
            <a:endParaRPr lang="en-US" altLang="en-US" sz="2400" dirty="0">
              <a:latin typeface="Calibri" panose="020F0502020204030204" pitchFamily="34" charset="0"/>
            </a:endParaRPr>
          </a:p>
        </p:txBody>
      </p:sp>
      <p:graphicFrame>
        <p:nvGraphicFramePr>
          <p:cNvPr id="6" name="Object 5"/>
          <p:cNvGraphicFramePr>
            <a:graphicFrameLocks noChangeAspect="1"/>
          </p:cNvGraphicFramePr>
          <p:nvPr>
            <p:extLst/>
          </p:nvPr>
        </p:nvGraphicFramePr>
        <p:xfrm>
          <a:off x="4553894" y="5582819"/>
          <a:ext cx="1612900" cy="960437"/>
        </p:xfrm>
        <a:graphic>
          <a:graphicData uri="http://schemas.openxmlformats.org/presentationml/2006/ole">
            <mc:AlternateContent xmlns:mc="http://schemas.openxmlformats.org/markup-compatibility/2006">
              <mc:Choice xmlns:v="urn:schemas-microsoft-com:vml" Requires="v">
                <p:oleObj spid="_x0000_s54300" name="Equation" r:id="rId4" imgW="787320" imgH="469800" progId="Equation.DSMT4">
                  <p:embed/>
                </p:oleObj>
              </mc:Choice>
              <mc:Fallback>
                <p:oleObj name="Equation" r:id="rId4" imgW="787320" imgH="469800" progId="Equation.DSMT4">
                  <p:embed/>
                  <p:pic>
                    <p:nvPicPr>
                      <p:cNvPr id="0" name=""/>
                      <p:cNvPicPr/>
                      <p:nvPr/>
                    </p:nvPicPr>
                    <p:blipFill>
                      <a:blip r:embed="rId5"/>
                      <a:stretch>
                        <a:fillRect/>
                      </a:stretch>
                    </p:blipFill>
                    <p:spPr>
                      <a:xfrm>
                        <a:off x="4553894" y="5582819"/>
                        <a:ext cx="1612900" cy="960437"/>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4027802" y="2556058"/>
          <a:ext cx="2490693" cy="1741053"/>
        </p:xfrm>
        <a:graphic>
          <a:graphicData uri="http://schemas.openxmlformats.org/presentationml/2006/ole">
            <mc:AlternateContent xmlns:mc="http://schemas.openxmlformats.org/markup-compatibility/2006">
              <mc:Choice xmlns:v="urn:schemas-microsoft-com:vml" Requires="v">
                <p:oleObj spid="_x0000_s54301" name="Equation" r:id="rId6" imgW="1269720" imgH="888840" progId="Equation.DSMT4">
                  <p:embed/>
                </p:oleObj>
              </mc:Choice>
              <mc:Fallback>
                <p:oleObj name="Equation" r:id="rId6" imgW="1269720" imgH="888840" progId="Equation.DSMT4">
                  <p:embed/>
                  <p:pic>
                    <p:nvPicPr>
                      <p:cNvPr id="0" name=""/>
                      <p:cNvPicPr/>
                      <p:nvPr/>
                    </p:nvPicPr>
                    <p:blipFill>
                      <a:blip r:embed="rId7"/>
                      <a:stretch>
                        <a:fillRect/>
                      </a:stretch>
                    </p:blipFill>
                    <p:spPr>
                      <a:xfrm>
                        <a:off x="4027802" y="2556058"/>
                        <a:ext cx="2490693" cy="1741053"/>
                      </a:xfrm>
                      <a:prstGeom prst="rect">
                        <a:avLst/>
                      </a:prstGeom>
                    </p:spPr>
                  </p:pic>
                </p:oleObj>
              </mc:Fallback>
            </mc:AlternateContent>
          </a:graphicData>
        </a:graphic>
      </p:graphicFrame>
    </p:spTree>
    <p:extLst>
      <p:ext uri="{BB962C8B-B14F-4D97-AF65-F5344CB8AC3E}">
        <p14:creationId xmlns:p14="http://schemas.microsoft.com/office/powerpoint/2010/main" val="3634921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254670" y="232610"/>
            <a:ext cx="12777537" cy="685800"/>
          </a:xfrm>
          <a:noFill/>
        </p:spPr>
        <p:txBody>
          <a:bodyPr vert="horz" lIns="92075" tIns="46038" rIns="92075" bIns="46038" rtlCol="0" anchor="ctr">
            <a:normAutofit/>
          </a:bodyPr>
          <a:lstStyle/>
          <a:p>
            <a:r>
              <a:rPr lang="en-US" altLang="en-US" sz="3600" dirty="0" smtClean="0"/>
              <a:t>Types </a:t>
            </a:r>
            <a:r>
              <a:rPr lang="en-US" altLang="en-US" sz="3600" dirty="0"/>
              <a:t>of Data </a:t>
            </a:r>
            <a:r>
              <a:rPr lang="en-US" altLang="en-US" sz="3600" dirty="0" smtClean="0"/>
              <a:t>Sets: (4) </a:t>
            </a:r>
            <a:r>
              <a:rPr lang="en-US" altLang="en-US" sz="3600" dirty="0">
                <a:cs typeface="Times New Roman" panose="02020603050405020304" pitchFamily="18" charset="0"/>
              </a:rPr>
              <a:t>Spatial, image and multimedia</a:t>
            </a:r>
            <a:r>
              <a:rPr lang="en-US" altLang="en-US" sz="3600" dirty="0" smtClean="0">
                <a:cs typeface="Times New Roman" panose="02020603050405020304" pitchFamily="18" charset="0"/>
              </a:rPr>
              <a:t> Data</a:t>
            </a:r>
            <a:endParaRPr lang="en-US" altLang="en-US" sz="3600" dirty="0" smtClean="0"/>
          </a:p>
        </p:txBody>
      </p:sp>
      <p:sp>
        <p:nvSpPr>
          <p:cNvPr id="17412" name="Rectangle 3"/>
          <p:cNvSpPr>
            <a:spLocks noGrp="1" noChangeArrowheads="1"/>
          </p:cNvSpPr>
          <p:nvPr>
            <p:ph type="body" idx="1"/>
          </p:nvPr>
        </p:nvSpPr>
        <p:spPr>
          <a:xfrm>
            <a:off x="656664" y="1204996"/>
            <a:ext cx="3530325" cy="3696527"/>
          </a:xfrm>
          <a:noFill/>
        </p:spPr>
        <p:txBody>
          <a:bodyPr vert="horz" lIns="92075" tIns="46038" rIns="92075" bIns="46038" rtlCol="0">
            <a:noAutofit/>
          </a:bodyPr>
          <a:lstStyle/>
          <a:p>
            <a:pPr marL="523881" indent="-342900">
              <a:lnSpc>
                <a:spcPct val="200000"/>
              </a:lnSpc>
              <a:spcBef>
                <a:spcPts val="0"/>
              </a:spcBef>
            </a:pPr>
            <a:r>
              <a:rPr lang="en-US" altLang="en-US" sz="2400" dirty="0" smtClean="0">
                <a:cs typeface="Times New Roman" panose="02020603050405020304" pitchFamily="18" charset="0"/>
              </a:rPr>
              <a:t>Spatial </a:t>
            </a:r>
            <a:r>
              <a:rPr lang="en-US" altLang="en-US" sz="2400" dirty="0">
                <a:cs typeface="Times New Roman" panose="02020603050405020304" pitchFamily="18" charset="0"/>
              </a:rPr>
              <a:t>data: maps</a:t>
            </a:r>
          </a:p>
          <a:p>
            <a:pPr marL="523881" indent="-342900">
              <a:lnSpc>
                <a:spcPct val="200000"/>
              </a:lnSpc>
              <a:spcBef>
                <a:spcPts val="0"/>
              </a:spcBef>
            </a:pPr>
            <a:endParaRPr lang="en-US" altLang="en-US" sz="2400" dirty="0" smtClean="0">
              <a:cs typeface="Times New Roman" panose="02020603050405020304" pitchFamily="18" charset="0"/>
            </a:endParaRPr>
          </a:p>
          <a:p>
            <a:pPr marL="523881" indent="-342900">
              <a:lnSpc>
                <a:spcPct val="200000"/>
              </a:lnSpc>
              <a:spcBef>
                <a:spcPts val="0"/>
              </a:spcBef>
            </a:pPr>
            <a:endParaRPr lang="en-US" altLang="en-US" sz="2400" dirty="0">
              <a:cs typeface="Times New Roman" panose="02020603050405020304" pitchFamily="18" charset="0"/>
            </a:endParaRPr>
          </a:p>
          <a:p>
            <a:pPr marL="523881" indent="-342900">
              <a:lnSpc>
                <a:spcPct val="200000"/>
              </a:lnSpc>
              <a:spcBef>
                <a:spcPts val="0"/>
              </a:spcBef>
            </a:pPr>
            <a:endParaRPr lang="en-US" altLang="en-US" sz="2400" dirty="0" smtClean="0">
              <a:cs typeface="Times New Roman" panose="02020603050405020304" pitchFamily="18" charset="0"/>
            </a:endParaRPr>
          </a:p>
          <a:p>
            <a:pPr marL="523881" indent="-342900">
              <a:lnSpc>
                <a:spcPct val="200000"/>
              </a:lnSpc>
              <a:spcBef>
                <a:spcPts val="0"/>
              </a:spcBef>
            </a:pPr>
            <a:endParaRPr lang="en-US" altLang="en-US" sz="2400" dirty="0" smtClean="0">
              <a:cs typeface="Times New Roman" panose="02020603050405020304" pitchFamily="18" charset="0"/>
            </a:endParaRPr>
          </a:p>
          <a:p>
            <a:pPr marL="523881" indent="-342900">
              <a:lnSpc>
                <a:spcPct val="200000"/>
              </a:lnSpc>
              <a:spcBef>
                <a:spcPts val="0"/>
              </a:spcBef>
            </a:pPr>
            <a:r>
              <a:rPr lang="en-US" altLang="en-US" sz="2400" dirty="0" smtClean="0">
                <a:cs typeface="Times New Roman" panose="02020603050405020304" pitchFamily="18" charset="0"/>
              </a:rPr>
              <a:t>Image </a:t>
            </a:r>
            <a:r>
              <a:rPr lang="en-US" altLang="en-US" sz="2400" dirty="0">
                <a:cs typeface="Times New Roman" panose="02020603050405020304" pitchFamily="18" charset="0"/>
              </a:rPr>
              <a:t>data: </a:t>
            </a:r>
          </a:p>
          <a:p>
            <a:pPr marL="523881" indent="-342900">
              <a:lnSpc>
                <a:spcPct val="200000"/>
              </a:lnSpc>
              <a:spcBef>
                <a:spcPts val="0"/>
              </a:spcBef>
            </a:pPr>
            <a:r>
              <a:rPr lang="en-US" altLang="en-US" sz="2400" dirty="0">
                <a:cs typeface="Times New Roman" panose="02020603050405020304" pitchFamily="18" charset="0"/>
              </a:rPr>
              <a:t>Video data:</a:t>
            </a:r>
          </a:p>
        </p:txBody>
      </p:sp>
      <p:pic>
        <p:nvPicPr>
          <p:cNvPr id="36866" name="Picture 2" descr="https://learn.arcgis.com/en/arcgis-book/images/ch5/05-fig-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586" y="1204996"/>
            <a:ext cx="5305425" cy="4333875"/>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descr="http://nda.membershipsoftware.org/files/iStock_000032315954_Lar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905" y="1913020"/>
            <a:ext cx="4677193" cy="3116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292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Cosine </a:t>
            </a:r>
            <a:r>
              <a:rPr lang="en-US" altLang="en-US" sz="4000" dirty="0" smtClean="0"/>
              <a:t>Similarity of Two Vectors</a:t>
            </a:r>
          </a:p>
        </p:txBody>
      </p:sp>
      <p:sp>
        <p:nvSpPr>
          <p:cNvPr id="4100" name="Rectangle 3"/>
          <p:cNvSpPr>
            <a:spLocks noGrp="1" noChangeArrowheads="1"/>
          </p:cNvSpPr>
          <p:nvPr>
            <p:ph type="body" idx="1"/>
          </p:nvPr>
        </p:nvSpPr>
        <p:spPr>
          <a:xfrm>
            <a:off x="558801" y="1149328"/>
            <a:ext cx="11283575" cy="5450312"/>
          </a:xfrm>
        </p:spPr>
        <p:txBody>
          <a:bodyPr/>
          <a:lstStyle/>
          <a:p>
            <a:r>
              <a:rPr lang="en-US" altLang="en-US" sz="2400" dirty="0"/>
              <a:t>A </a:t>
            </a:r>
            <a:r>
              <a:rPr lang="en-US" altLang="en-US" sz="2400" b="1" dirty="0"/>
              <a:t>document</a:t>
            </a:r>
            <a:r>
              <a:rPr lang="en-US" altLang="en-US" sz="2400" dirty="0"/>
              <a:t> can be represented by </a:t>
            </a:r>
            <a:r>
              <a:rPr lang="en-US" altLang="en-US" sz="2400" dirty="0" smtClean="0"/>
              <a:t>a bag of terms or a long vector, with each attribute recording </a:t>
            </a:r>
            <a:r>
              <a:rPr lang="en-US" altLang="en-US" sz="2400" dirty="0"/>
              <a:t>the </a:t>
            </a:r>
            <a:r>
              <a:rPr lang="en-US" altLang="en-US" sz="2400" i="1" dirty="0"/>
              <a:t>frequency</a:t>
            </a:r>
            <a:r>
              <a:rPr lang="en-US" altLang="en-US" sz="2400" dirty="0"/>
              <a:t> of a particular </a:t>
            </a:r>
            <a:r>
              <a:rPr lang="en-US" altLang="en-US" sz="2400" dirty="0" smtClean="0"/>
              <a:t>term (such as word, keyword, </a:t>
            </a:r>
            <a:r>
              <a:rPr lang="en-US" altLang="en-US" sz="2400" dirty="0"/>
              <a:t>or </a:t>
            </a:r>
            <a:r>
              <a:rPr lang="en-US" altLang="en-US" sz="2400" dirty="0" smtClean="0"/>
              <a:t>phrase) </a:t>
            </a:r>
            <a:r>
              <a:rPr lang="en-US" altLang="en-US" sz="2400" dirty="0"/>
              <a:t>in the </a:t>
            </a:r>
            <a:r>
              <a:rPr lang="en-US" altLang="en-US" sz="2400" dirty="0" smtClean="0"/>
              <a:t>document</a:t>
            </a:r>
            <a:endParaRPr lang="en-US" altLang="en-US" sz="2400" dirty="0"/>
          </a:p>
          <a:p>
            <a:endParaRPr lang="en-US" altLang="en-US" sz="2400" dirty="0"/>
          </a:p>
          <a:p>
            <a:endParaRPr lang="en-US" altLang="en-US" sz="2400" dirty="0"/>
          </a:p>
          <a:p>
            <a:pPr marL="0" indent="0">
              <a:buNone/>
            </a:pPr>
            <a:endParaRPr lang="en-US" altLang="en-US" sz="2400" dirty="0" smtClean="0"/>
          </a:p>
          <a:p>
            <a:r>
              <a:rPr lang="en-US" altLang="en-US" sz="2400" dirty="0" smtClean="0"/>
              <a:t>Other </a:t>
            </a:r>
            <a:r>
              <a:rPr lang="en-US" altLang="en-US" sz="2400" dirty="0"/>
              <a:t>vector objects: </a:t>
            </a:r>
            <a:r>
              <a:rPr lang="en-US" altLang="en-US" sz="2400" dirty="0" smtClean="0"/>
              <a:t>Gene </a:t>
            </a:r>
            <a:r>
              <a:rPr lang="en-US" altLang="en-US" sz="2400" dirty="0"/>
              <a:t>features in </a:t>
            </a:r>
            <a:r>
              <a:rPr lang="en-US" altLang="en-US" sz="2400" dirty="0" smtClean="0"/>
              <a:t>micro-arrays </a:t>
            </a:r>
            <a:endParaRPr lang="en-US" altLang="en-US" sz="2400" dirty="0"/>
          </a:p>
          <a:p>
            <a:r>
              <a:rPr lang="en-US" altLang="en-US" sz="2400" dirty="0"/>
              <a:t>Applications: </a:t>
            </a:r>
            <a:r>
              <a:rPr lang="en-US" altLang="en-US" sz="2400" dirty="0" smtClean="0"/>
              <a:t>Information </a:t>
            </a:r>
            <a:r>
              <a:rPr lang="en-US" altLang="en-US" sz="2400" dirty="0"/>
              <a:t>retrieval, biologic taxonomy, gene feature mapping, </a:t>
            </a:r>
            <a:r>
              <a:rPr lang="en-US" altLang="en-US" sz="2400" dirty="0" smtClean="0"/>
              <a:t>etc.</a:t>
            </a:r>
            <a:endParaRPr lang="en-US" altLang="en-US" sz="2400" dirty="0"/>
          </a:p>
          <a:p>
            <a:r>
              <a:rPr lang="en-US" altLang="en-US" sz="2400" dirty="0"/>
              <a:t>Cosine measure: </a:t>
            </a:r>
            <a:r>
              <a:rPr lang="en-US" altLang="en-US" sz="2400" dirty="0">
                <a:cs typeface="Times New Roman" panose="02020603050405020304" pitchFamily="18" charset="0"/>
              </a:rPr>
              <a:t>If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dirty="0">
                <a:cs typeface="Times New Roman" panose="02020603050405020304" pitchFamily="18" charset="0"/>
              </a:rPr>
              <a:t> and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2</a:t>
            </a:r>
            <a:r>
              <a:rPr lang="en-US" altLang="en-US" sz="2400" dirty="0">
                <a:cs typeface="Times New Roman" panose="02020603050405020304" pitchFamily="18" charset="0"/>
              </a:rPr>
              <a:t> are two vectors (e.g., term-frequency vectors), then</a:t>
            </a:r>
          </a:p>
          <a:p>
            <a:pPr algn="just">
              <a:buNone/>
            </a:pPr>
            <a:endParaRPr lang="en-US" altLang="en-US" sz="2400" dirty="0">
              <a:cs typeface="Times New Roman" panose="02020603050405020304" pitchFamily="18" charset="0"/>
            </a:endParaRPr>
          </a:p>
          <a:p>
            <a:pPr lvl="2" algn="just">
              <a:buNone/>
            </a:pPr>
            <a:endParaRPr lang="en-US" altLang="en-US" sz="2400" dirty="0" smtClean="0">
              <a:cs typeface="Times New Roman" panose="02020603050405020304" pitchFamily="18" charset="0"/>
            </a:endParaRPr>
          </a:p>
          <a:p>
            <a:pPr lvl="2" algn="just">
              <a:buNone/>
            </a:pPr>
            <a:r>
              <a:rPr lang="en-US" altLang="en-US" sz="2400" dirty="0" smtClean="0">
                <a:cs typeface="Times New Roman" panose="02020603050405020304" pitchFamily="18" charset="0"/>
              </a:rPr>
              <a:t>where </a:t>
            </a:r>
            <a:r>
              <a:rPr lang="en-US" altLang="en-US" sz="2400" dirty="0">
                <a:cs typeface="Times New Roman" panose="02020603050405020304" pitchFamily="18" charset="0"/>
                <a:sym typeface="Symbol" panose="05050102010706020507" pitchFamily="18" charset="2"/>
              </a:rPr>
              <a:t></a:t>
            </a:r>
            <a:r>
              <a:rPr lang="en-US" altLang="en-US" sz="2400" dirty="0">
                <a:cs typeface="Times New Roman" panose="02020603050405020304" pitchFamily="18" charset="0"/>
              </a:rPr>
              <a:t> indicates vector dot product, ||</a:t>
            </a:r>
            <a:r>
              <a:rPr lang="en-US" altLang="en-US" sz="2400" i="1" dirty="0">
                <a:cs typeface="Times New Roman" panose="02020603050405020304" pitchFamily="18" charset="0"/>
              </a:rPr>
              <a:t>d</a:t>
            </a:r>
            <a:r>
              <a:rPr lang="en-US" altLang="en-US" sz="2400" dirty="0">
                <a:cs typeface="Times New Roman" panose="02020603050405020304" pitchFamily="18" charset="0"/>
              </a:rPr>
              <a:t>||: the length of vector </a:t>
            </a:r>
            <a:r>
              <a:rPr lang="en-US" altLang="en-US" sz="2400" i="1" dirty="0">
                <a:cs typeface="Times New Roman" panose="02020603050405020304" pitchFamily="18" charset="0"/>
              </a:rPr>
              <a:t>d</a:t>
            </a:r>
          </a:p>
        </p:txBody>
      </p:sp>
      <p:pic>
        <p:nvPicPr>
          <p:cNvPr id="4" name="Picture 4" descr="eqt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0799" y="2261608"/>
            <a:ext cx="82296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4"/>
          <p:cNvGraphicFramePr>
            <a:graphicFrameLocks noChangeAspect="1"/>
          </p:cNvGraphicFramePr>
          <p:nvPr>
            <p:extLst>
              <p:ext uri="{D42A27DB-BD31-4B8C-83A1-F6EECF244321}">
                <p14:modId xmlns:p14="http://schemas.microsoft.com/office/powerpoint/2010/main" val="2264392355"/>
              </p:ext>
            </p:extLst>
          </p:nvPr>
        </p:nvGraphicFramePr>
        <p:xfrm>
          <a:off x="3285377" y="4986106"/>
          <a:ext cx="3140075" cy="849312"/>
        </p:xfrm>
        <a:graphic>
          <a:graphicData uri="http://schemas.openxmlformats.org/presentationml/2006/ole">
            <mc:AlternateContent xmlns:mc="http://schemas.openxmlformats.org/markup-compatibility/2006">
              <mc:Choice xmlns:v="urn:schemas-microsoft-com:vml" Requires="v">
                <p:oleObj spid="_x0000_s55311" name="Equation" r:id="rId5" imgW="1600200" imgH="431640" progId="Equation.DSMT4">
                  <p:embed/>
                </p:oleObj>
              </mc:Choice>
              <mc:Fallback>
                <p:oleObj name="Equation" r:id="rId5" imgW="1600200" imgH="431640" progId="Equation.DSMT4">
                  <p:embed/>
                  <p:pic>
                    <p:nvPicPr>
                      <p:cNvPr id="0" name=""/>
                      <p:cNvPicPr/>
                      <p:nvPr/>
                    </p:nvPicPr>
                    <p:blipFill>
                      <a:blip r:embed="rId6"/>
                      <a:stretch>
                        <a:fillRect/>
                      </a:stretch>
                    </p:blipFill>
                    <p:spPr>
                      <a:xfrm>
                        <a:off x="3285377" y="4986106"/>
                        <a:ext cx="3140075" cy="849312"/>
                      </a:xfrm>
                      <a:prstGeom prst="rect">
                        <a:avLst/>
                      </a:prstGeom>
                    </p:spPr>
                  </p:pic>
                </p:oleObj>
              </mc:Fallback>
            </mc:AlternateContent>
          </a:graphicData>
        </a:graphic>
      </p:graphicFrame>
    </p:spTree>
    <p:extLst>
      <p:ext uri="{BB962C8B-B14F-4D97-AF65-F5344CB8AC3E}">
        <p14:creationId xmlns:p14="http://schemas.microsoft.com/office/powerpoint/2010/main" val="2568450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Example: </a:t>
            </a:r>
            <a:r>
              <a:rPr lang="en-US" altLang="en-US" sz="4000" dirty="0" smtClean="0"/>
              <a:t>Calculating Cosine </a:t>
            </a:r>
            <a:r>
              <a:rPr lang="en-US" altLang="en-US" sz="4000" dirty="0"/>
              <a:t>Similarity</a:t>
            </a:r>
            <a:endParaRPr lang="en-US" altLang="en-US" sz="4000" dirty="0" smtClean="0"/>
          </a:p>
        </p:txBody>
      </p:sp>
      <p:sp>
        <p:nvSpPr>
          <p:cNvPr id="4100" name="Rectangle 3"/>
          <p:cNvSpPr>
            <a:spLocks noGrp="1" noChangeArrowheads="1"/>
          </p:cNvSpPr>
          <p:nvPr>
            <p:ph type="body" idx="1"/>
          </p:nvPr>
        </p:nvSpPr>
        <p:spPr>
          <a:xfrm>
            <a:off x="552261" y="1170038"/>
            <a:ext cx="11397691" cy="5450312"/>
          </a:xfrm>
        </p:spPr>
        <p:txBody>
          <a:bodyPr/>
          <a:lstStyle/>
          <a:p>
            <a:pPr>
              <a:spcBef>
                <a:spcPts val="1200"/>
              </a:spcBef>
            </a:pPr>
            <a:r>
              <a:rPr lang="en-US" altLang="en-US" sz="2400" dirty="0"/>
              <a:t>Calculating Cosine </a:t>
            </a:r>
            <a:r>
              <a:rPr lang="en-US" altLang="en-US" sz="2400" dirty="0" smtClean="0"/>
              <a:t>Similarity:</a:t>
            </a:r>
          </a:p>
          <a:p>
            <a:pPr lvl="1">
              <a:spcBef>
                <a:spcPts val="1200"/>
              </a:spcBef>
            </a:pPr>
            <a:endParaRPr lang="en-US" altLang="en-US" sz="2400" dirty="0">
              <a:cs typeface="Times New Roman" panose="02020603050405020304" pitchFamily="18" charset="0"/>
            </a:endParaRPr>
          </a:p>
          <a:p>
            <a:pPr marL="384165" lvl="2" indent="0" algn="just">
              <a:buNone/>
            </a:pPr>
            <a:r>
              <a:rPr lang="en-US" altLang="en-US" sz="2400" dirty="0">
                <a:cs typeface="Times New Roman" panose="02020603050405020304" pitchFamily="18" charset="0"/>
              </a:rPr>
              <a:t>   where </a:t>
            </a:r>
            <a:r>
              <a:rPr lang="en-US" altLang="en-US" sz="2400" dirty="0">
                <a:cs typeface="Times New Roman" panose="02020603050405020304" pitchFamily="18" charset="0"/>
                <a:sym typeface="Symbol" panose="05050102010706020507" pitchFamily="18" charset="2"/>
              </a:rPr>
              <a:t></a:t>
            </a:r>
            <a:r>
              <a:rPr lang="en-US" altLang="en-US" sz="2400" dirty="0">
                <a:cs typeface="Times New Roman" panose="02020603050405020304" pitchFamily="18" charset="0"/>
              </a:rPr>
              <a:t> indicates vector dot product, ||</a:t>
            </a:r>
            <a:r>
              <a:rPr lang="en-US" altLang="en-US" sz="2400" i="1" dirty="0">
                <a:cs typeface="Times New Roman" panose="02020603050405020304" pitchFamily="18" charset="0"/>
              </a:rPr>
              <a:t>d</a:t>
            </a:r>
            <a:r>
              <a:rPr lang="en-US" altLang="en-US" sz="2400" dirty="0" smtClean="0">
                <a:cs typeface="Times New Roman" panose="02020603050405020304" pitchFamily="18" charset="0"/>
              </a:rPr>
              <a:t>||: </a:t>
            </a:r>
            <a:r>
              <a:rPr lang="en-US" altLang="en-US" sz="2400" dirty="0">
                <a:cs typeface="Times New Roman" panose="02020603050405020304" pitchFamily="18" charset="0"/>
              </a:rPr>
              <a:t>the length of vector </a:t>
            </a:r>
            <a:r>
              <a:rPr lang="en-US" altLang="en-US" sz="2400" i="1" dirty="0" smtClean="0">
                <a:cs typeface="Times New Roman" panose="02020603050405020304" pitchFamily="18" charset="0"/>
              </a:rPr>
              <a:t>d</a:t>
            </a:r>
            <a:endParaRPr lang="en-US" altLang="en-US" sz="2400" i="1" dirty="0">
              <a:cs typeface="Times New Roman" panose="02020603050405020304" pitchFamily="18" charset="0"/>
            </a:endParaRPr>
          </a:p>
          <a:p>
            <a:pPr algn="just"/>
            <a:r>
              <a:rPr lang="en-US" altLang="en-US" sz="2400" dirty="0">
                <a:cs typeface="Times New Roman" panose="02020603050405020304" pitchFamily="18" charset="0"/>
              </a:rPr>
              <a:t>Ex: Find the </a:t>
            </a:r>
            <a:r>
              <a:rPr lang="en-US" altLang="en-US" sz="2400" b="1" dirty="0">
                <a:cs typeface="Times New Roman" panose="02020603050405020304" pitchFamily="18" charset="0"/>
              </a:rPr>
              <a:t>similarity</a:t>
            </a:r>
            <a:r>
              <a:rPr lang="en-US" altLang="en-US" sz="2400" dirty="0">
                <a:cs typeface="Times New Roman" panose="02020603050405020304" pitchFamily="18" charset="0"/>
              </a:rPr>
              <a:t> between documents 1 and 2</a:t>
            </a:r>
            <a:r>
              <a:rPr lang="en-US" altLang="en-US" sz="2400" dirty="0" smtClean="0">
                <a:cs typeface="Times New Roman" panose="02020603050405020304" pitchFamily="18" charset="0"/>
              </a:rPr>
              <a:t>.</a:t>
            </a:r>
            <a:endParaRPr lang="en-US" altLang="en-US" sz="2400" dirty="0">
              <a:cs typeface="Times New Roman" panose="02020603050405020304" pitchFamily="18" charset="0"/>
            </a:endParaRPr>
          </a:p>
          <a:p>
            <a:pPr lvl="4" algn="just">
              <a:buNone/>
            </a:pP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i="1" dirty="0">
                <a:cs typeface="Times New Roman" panose="02020603050405020304" pitchFamily="18" charset="0"/>
              </a:rPr>
              <a:t> </a:t>
            </a:r>
            <a:r>
              <a:rPr lang="en-US" altLang="en-US" sz="2400" b="1" dirty="0">
                <a:cs typeface="Times New Roman" panose="02020603050405020304" pitchFamily="18" charset="0"/>
              </a:rPr>
              <a:t>=  </a:t>
            </a:r>
            <a:r>
              <a:rPr lang="en-US" altLang="en-US" sz="2400" dirty="0">
                <a:cs typeface="Times New Roman" panose="02020603050405020304" pitchFamily="18" charset="0"/>
              </a:rPr>
              <a:t>(5, 0, 3, 0, 2, 0, 0, 2, 0, </a:t>
            </a:r>
            <a:r>
              <a:rPr lang="en-US" altLang="en-US" sz="2400" dirty="0" smtClean="0">
                <a:cs typeface="Times New Roman" panose="02020603050405020304" pitchFamily="18" charset="0"/>
              </a:rPr>
              <a:t>0)          </a:t>
            </a:r>
            <a:r>
              <a:rPr lang="en-US" altLang="en-US" sz="2400" i="1" dirty="0" smtClean="0">
                <a:cs typeface="Times New Roman" panose="02020603050405020304" pitchFamily="18" charset="0"/>
              </a:rPr>
              <a:t>d</a:t>
            </a:r>
            <a:r>
              <a:rPr lang="en-US" altLang="en-US" sz="2400" i="1" baseline="-30000" dirty="0" smtClean="0">
                <a:cs typeface="Times New Roman" panose="02020603050405020304" pitchFamily="18" charset="0"/>
              </a:rPr>
              <a:t>2</a:t>
            </a:r>
            <a:r>
              <a:rPr lang="en-US" altLang="en-US" sz="2400" b="1" dirty="0" smtClean="0">
                <a:cs typeface="Times New Roman" panose="02020603050405020304" pitchFamily="18" charset="0"/>
              </a:rPr>
              <a:t> </a:t>
            </a:r>
            <a:r>
              <a:rPr lang="en-US" altLang="en-US" sz="2400" b="1" dirty="0">
                <a:cs typeface="Times New Roman" panose="02020603050405020304" pitchFamily="18" charset="0"/>
              </a:rPr>
              <a:t>=  </a:t>
            </a:r>
            <a:r>
              <a:rPr lang="en-US" altLang="en-US" sz="2400" dirty="0">
                <a:cs typeface="Times New Roman" panose="02020603050405020304" pitchFamily="18" charset="0"/>
              </a:rPr>
              <a:t>(3, 0, 2, 0, 1, 1, 0, 1, 0, </a:t>
            </a:r>
            <a:r>
              <a:rPr lang="en-US" altLang="en-US" sz="2400" dirty="0" smtClean="0">
                <a:cs typeface="Times New Roman" panose="02020603050405020304" pitchFamily="18" charset="0"/>
              </a:rPr>
              <a:t>1)</a:t>
            </a:r>
          </a:p>
          <a:p>
            <a:pPr lvl="1" algn="just"/>
            <a:r>
              <a:rPr lang="en-US" altLang="en-US" sz="2400" dirty="0" smtClean="0">
                <a:cs typeface="Times New Roman" panose="02020603050405020304" pitchFamily="18" charset="0"/>
              </a:rPr>
              <a:t>First, calculate vector dot product</a:t>
            </a:r>
            <a:endParaRPr lang="en-US" altLang="en-US" sz="2400" dirty="0">
              <a:cs typeface="Times New Roman" panose="02020603050405020304" pitchFamily="18" charset="0"/>
            </a:endParaRPr>
          </a:p>
          <a:p>
            <a:pPr lvl="4" algn="just">
              <a:buNone/>
            </a:pP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dirty="0">
                <a:cs typeface="Times New Roman" panose="02020603050405020304" pitchFamily="18" charset="0"/>
                <a:sym typeface="Symbol" panose="05050102010706020507" pitchFamily="18" charset="2"/>
              </a:rPr>
              <a:t></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2 </a:t>
            </a:r>
            <a:r>
              <a:rPr lang="en-US" altLang="en-US" sz="2400" dirty="0">
                <a:cs typeface="Times New Roman" panose="02020603050405020304" pitchFamily="18" charset="0"/>
              </a:rPr>
              <a:t>= </a:t>
            </a:r>
            <a:r>
              <a:rPr lang="en-US" altLang="en-US" sz="2400" dirty="0" smtClean="0">
                <a:cs typeface="Times New Roman" panose="02020603050405020304" pitchFamily="18" charset="0"/>
              </a:rPr>
              <a:t>5 X 3 + 0 X 0 + 3 X 2 + 0 X 0 + 2 X 1 + 0 X 1 + 0 X 1 + 2 X 1 + 0 X 0 + 0 X 1 </a:t>
            </a:r>
            <a:r>
              <a:rPr lang="en-US" altLang="en-US" sz="2400" dirty="0">
                <a:cs typeface="Times New Roman" panose="02020603050405020304" pitchFamily="18" charset="0"/>
              </a:rPr>
              <a:t>= </a:t>
            </a:r>
            <a:r>
              <a:rPr lang="en-US" altLang="en-US" sz="2400" dirty="0" smtClean="0">
                <a:cs typeface="Times New Roman" panose="02020603050405020304" pitchFamily="18" charset="0"/>
              </a:rPr>
              <a:t>25</a:t>
            </a:r>
          </a:p>
          <a:p>
            <a:pPr lvl="1" algn="just"/>
            <a:r>
              <a:rPr lang="en-US" altLang="en-US" sz="2400" dirty="0" smtClean="0">
                <a:cs typeface="Times New Roman" panose="02020603050405020304" pitchFamily="18" charset="0"/>
              </a:rPr>
              <a:t>Then, calculate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dirty="0" smtClean="0">
                <a:cs typeface="Times New Roman" panose="02020603050405020304" pitchFamily="18" charset="0"/>
              </a:rPr>
              <a:t>|| and </a:t>
            </a:r>
            <a:r>
              <a:rPr lang="en-US" altLang="en-US" sz="2400" dirty="0">
                <a:cs typeface="Times New Roman" panose="02020603050405020304" pitchFamily="18" charset="0"/>
              </a:rPr>
              <a:t>||</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2</a:t>
            </a:r>
            <a:r>
              <a:rPr lang="en-US" altLang="en-US" sz="2400" dirty="0">
                <a:cs typeface="Times New Roman" panose="02020603050405020304" pitchFamily="18" charset="0"/>
              </a:rPr>
              <a:t>|| </a:t>
            </a:r>
          </a:p>
          <a:p>
            <a:pPr lvl="3" algn="just">
              <a:buNone/>
            </a:pPr>
            <a:endParaRPr lang="en-US" altLang="en-US" sz="2400" dirty="0" smtClean="0">
              <a:cs typeface="Times New Roman" panose="02020603050405020304" pitchFamily="18" charset="0"/>
            </a:endParaRPr>
          </a:p>
          <a:p>
            <a:pPr lvl="1" algn="just"/>
            <a:endParaRPr lang="en-US" altLang="en-US" sz="2400" dirty="0" smtClean="0">
              <a:cs typeface="Times New Roman" panose="02020603050405020304" pitchFamily="18" charset="0"/>
            </a:endParaRPr>
          </a:p>
          <a:p>
            <a:pPr lvl="1" algn="just"/>
            <a:endParaRPr lang="en-US" altLang="en-US" sz="2400" dirty="0" smtClean="0">
              <a:cs typeface="Times New Roman" panose="02020603050405020304" pitchFamily="18" charset="0"/>
            </a:endParaRPr>
          </a:p>
          <a:p>
            <a:pPr lvl="1" algn="just"/>
            <a:r>
              <a:rPr lang="en-US" altLang="en-US" sz="2400" dirty="0" smtClean="0">
                <a:cs typeface="Times New Roman" panose="02020603050405020304" pitchFamily="18" charset="0"/>
              </a:rPr>
              <a:t>Calculate cosine similarity:  cos(</a:t>
            </a:r>
            <a:r>
              <a:rPr lang="en-US" altLang="en-US" sz="2400" i="1" dirty="0" smtClean="0">
                <a:cs typeface="Times New Roman" panose="02020603050405020304" pitchFamily="18" charset="0"/>
              </a:rPr>
              <a:t>d</a:t>
            </a:r>
            <a:r>
              <a:rPr lang="en-US" altLang="en-US" sz="2400" i="1" baseline="-30000" dirty="0" smtClean="0">
                <a:cs typeface="Times New Roman" panose="02020603050405020304" pitchFamily="18" charset="0"/>
              </a:rPr>
              <a:t>1</a:t>
            </a:r>
            <a:r>
              <a:rPr lang="en-US" altLang="en-US" sz="2400" i="1" dirty="0" smtClean="0">
                <a:cs typeface="Times New Roman" panose="02020603050405020304" pitchFamily="18" charset="0"/>
              </a:rPr>
              <a:t>, d</a:t>
            </a:r>
            <a:r>
              <a:rPr lang="en-US" altLang="en-US" sz="2400" i="1" baseline="-30000" dirty="0" smtClean="0">
                <a:cs typeface="Times New Roman" panose="02020603050405020304" pitchFamily="18" charset="0"/>
              </a:rPr>
              <a:t>2</a:t>
            </a:r>
            <a:r>
              <a:rPr lang="en-US" altLang="en-US" sz="2400" dirty="0" smtClean="0">
                <a:cs typeface="Times New Roman" panose="02020603050405020304" pitchFamily="18" charset="0"/>
              </a:rPr>
              <a:t> ) = 26/ (6.481 X 4.12) = 0.94</a:t>
            </a:r>
            <a:endParaRPr lang="en-US" altLang="en-US" sz="2400" dirty="0">
              <a:cs typeface="Times New Roman" panose="02020603050405020304" pitchFamily="18"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796098604"/>
              </p:ext>
            </p:extLst>
          </p:nvPr>
        </p:nvGraphicFramePr>
        <p:xfrm>
          <a:off x="1288585" y="4976646"/>
          <a:ext cx="9663113" cy="498475"/>
        </p:xfrm>
        <a:graphic>
          <a:graphicData uri="http://schemas.openxmlformats.org/presentationml/2006/ole">
            <mc:AlternateContent xmlns:mc="http://schemas.openxmlformats.org/markup-compatibility/2006">
              <mc:Choice xmlns:v="urn:schemas-microsoft-com:vml" Requires="v">
                <p:oleObj spid="_x0000_s56361" name="Equation" r:id="rId4" imgW="4927320" imgH="253800" progId="Equation.DSMT4">
                  <p:embed/>
                </p:oleObj>
              </mc:Choice>
              <mc:Fallback>
                <p:oleObj name="Equation" r:id="rId4" imgW="4927320" imgH="253800" progId="Equation.DSMT4">
                  <p:embed/>
                  <p:pic>
                    <p:nvPicPr>
                      <p:cNvPr id="0" name=""/>
                      <p:cNvPicPr/>
                      <p:nvPr/>
                    </p:nvPicPr>
                    <p:blipFill>
                      <a:blip r:embed="rId5"/>
                      <a:stretch>
                        <a:fillRect/>
                      </a:stretch>
                    </p:blipFill>
                    <p:spPr>
                      <a:xfrm>
                        <a:off x="1288585" y="4976646"/>
                        <a:ext cx="9663113" cy="49847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660955226"/>
              </p:ext>
            </p:extLst>
          </p:nvPr>
        </p:nvGraphicFramePr>
        <p:xfrm>
          <a:off x="1288585" y="5532331"/>
          <a:ext cx="9506909" cy="498475"/>
        </p:xfrm>
        <a:graphic>
          <a:graphicData uri="http://schemas.openxmlformats.org/presentationml/2006/ole">
            <mc:AlternateContent xmlns:mc="http://schemas.openxmlformats.org/markup-compatibility/2006">
              <mc:Choice xmlns:v="urn:schemas-microsoft-com:vml" Requires="v">
                <p:oleObj spid="_x0000_s56362" name="Equation" r:id="rId6" imgW="4673520" imgH="253800" progId="Equation.DSMT4">
                  <p:embed/>
                </p:oleObj>
              </mc:Choice>
              <mc:Fallback>
                <p:oleObj name="Equation" r:id="rId6" imgW="4673520" imgH="253800" progId="Equation.DSMT4">
                  <p:embed/>
                  <p:pic>
                    <p:nvPicPr>
                      <p:cNvPr id="0" name=""/>
                      <p:cNvPicPr/>
                      <p:nvPr/>
                    </p:nvPicPr>
                    <p:blipFill>
                      <a:blip r:embed="rId7"/>
                      <a:stretch>
                        <a:fillRect/>
                      </a:stretch>
                    </p:blipFill>
                    <p:spPr>
                      <a:xfrm>
                        <a:off x="1288585" y="5532331"/>
                        <a:ext cx="9506909" cy="4984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331060657"/>
              </p:ext>
            </p:extLst>
          </p:nvPr>
        </p:nvGraphicFramePr>
        <p:xfrm>
          <a:off x="2980066" y="1305379"/>
          <a:ext cx="3140075" cy="849312"/>
        </p:xfrm>
        <a:graphic>
          <a:graphicData uri="http://schemas.openxmlformats.org/presentationml/2006/ole">
            <mc:AlternateContent xmlns:mc="http://schemas.openxmlformats.org/markup-compatibility/2006">
              <mc:Choice xmlns:v="urn:schemas-microsoft-com:vml" Requires="v">
                <p:oleObj spid="_x0000_s56363" name="Equation" r:id="rId8" imgW="1600200" imgH="431640" progId="Equation.DSMT4">
                  <p:embed/>
                </p:oleObj>
              </mc:Choice>
              <mc:Fallback>
                <p:oleObj name="Equation" r:id="rId8" imgW="1600200" imgH="431640" progId="Equation.DSMT4">
                  <p:embed/>
                  <p:pic>
                    <p:nvPicPr>
                      <p:cNvPr id="0" name=""/>
                      <p:cNvPicPr/>
                      <p:nvPr/>
                    </p:nvPicPr>
                    <p:blipFill>
                      <a:blip r:embed="rId9"/>
                      <a:stretch>
                        <a:fillRect/>
                      </a:stretch>
                    </p:blipFill>
                    <p:spPr>
                      <a:xfrm>
                        <a:off x="2980066" y="1305379"/>
                        <a:ext cx="3140075" cy="849312"/>
                      </a:xfrm>
                      <a:prstGeom prst="rect">
                        <a:avLst/>
                      </a:prstGeom>
                    </p:spPr>
                  </p:pic>
                </p:oleObj>
              </mc:Fallback>
            </mc:AlternateContent>
          </a:graphicData>
        </a:graphic>
      </p:graphicFrame>
      <p:pic>
        <p:nvPicPr>
          <p:cNvPr id="8" name="Picture 2" descr="http://cs.carleton.edu/cs_comps/0910/netflixprize/final_results/knn/img/knn/cos.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28330" y="838993"/>
            <a:ext cx="5056094" cy="1315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011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title"/>
          </p:nvPr>
        </p:nvSpPr>
        <p:spPr>
          <a:xfrm>
            <a:off x="-17809" y="239606"/>
            <a:ext cx="12208568" cy="738909"/>
          </a:xfrm>
        </p:spPr>
        <p:txBody>
          <a:bodyPr>
            <a:normAutofit fontScale="90000"/>
          </a:bodyPr>
          <a:lstStyle/>
          <a:p>
            <a:r>
              <a:rPr lang="de-DE" altLang="en-US" dirty="0" smtClean="0"/>
              <a:t>Announcements: Meetine of the 4th Credit Project</a:t>
            </a:r>
            <a:endParaRPr lang="en-US" altLang="en-US" dirty="0" smtClean="0"/>
          </a:p>
        </p:txBody>
      </p:sp>
      <p:sp>
        <p:nvSpPr>
          <p:cNvPr id="43012" name="Rectangle 4"/>
          <p:cNvSpPr>
            <a:spLocks noGrp="1" noChangeArrowheads="1"/>
          </p:cNvSpPr>
          <p:nvPr>
            <p:ph type="body" idx="1"/>
          </p:nvPr>
        </p:nvSpPr>
        <p:spPr>
          <a:xfrm>
            <a:off x="588830" y="1208314"/>
            <a:ext cx="11026227" cy="5475513"/>
          </a:xfrm>
        </p:spPr>
        <p:txBody>
          <a:bodyPr/>
          <a:lstStyle/>
          <a:p>
            <a:r>
              <a:rPr lang="de-DE" altLang="en-US" sz="2400" dirty="0" smtClean="0"/>
              <a:t>CS412:</a:t>
            </a:r>
            <a:r>
              <a:rPr lang="de-DE" altLang="en-US" sz="2400" dirty="0"/>
              <a:t> </a:t>
            </a:r>
            <a:r>
              <a:rPr lang="en-US" sz="2400" b="1" dirty="0" smtClean="0"/>
              <a:t>Assignment #1</a:t>
            </a:r>
            <a:r>
              <a:rPr lang="en-US" sz="2400" dirty="0" smtClean="0"/>
              <a:t> was distributed last Tuesday!</a:t>
            </a:r>
          </a:p>
          <a:p>
            <a:pPr lvl="1"/>
            <a:r>
              <a:rPr lang="en-US" sz="2400" dirty="0" smtClean="0"/>
              <a:t>The due date is Sept. 15.  No late homework will be accepted!!</a:t>
            </a:r>
          </a:p>
          <a:p>
            <a:r>
              <a:rPr lang="de-DE" altLang="en-US" sz="2400" b="1" dirty="0" smtClean="0"/>
              <a:t>Waitlist is cleared</a:t>
            </a:r>
            <a:r>
              <a:rPr lang="de-DE" altLang="en-US" sz="2400" dirty="0" smtClean="0"/>
              <a:t>:   We took 50 additional students into the video only session</a:t>
            </a:r>
          </a:p>
          <a:p>
            <a:pPr lvl="1"/>
            <a:r>
              <a:rPr lang="de-DE" altLang="en-US" sz="2400" dirty="0" smtClean="0"/>
              <a:t>Please find your status with Holly.   You are either in or out (wait for Spring 2017)</a:t>
            </a:r>
          </a:p>
          <a:p>
            <a:r>
              <a:rPr lang="de-DE" altLang="en-US" sz="2400" dirty="0" smtClean="0"/>
              <a:t>Meeting for </a:t>
            </a:r>
            <a:r>
              <a:rPr lang="de-DE" altLang="en-US" sz="2400" b="1" dirty="0" smtClean="0"/>
              <a:t>Project </a:t>
            </a:r>
            <a:r>
              <a:rPr lang="de-DE" altLang="en-US" sz="2400" b="1" dirty="0"/>
              <a:t>for the 4th Credit </a:t>
            </a:r>
            <a:endParaRPr lang="de-DE" altLang="en-US" sz="2400" b="1" dirty="0" smtClean="0"/>
          </a:p>
          <a:p>
            <a:pPr lvl="1"/>
            <a:r>
              <a:rPr lang="en-US" sz="2400" dirty="0" smtClean="0"/>
              <a:t>You can change from 4 to 3 credit or from 3 to 4 credits by sending me e-mails</a:t>
            </a:r>
          </a:p>
          <a:p>
            <a:pPr lvl="1"/>
            <a:r>
              <a:rPr lang="en-US" sz="2400" b="1" dirty="0" smtClean="0"/>
              <a:t>Meeting time and location:   10-11am Friday (tomorrow!) at 0216 SC</a:t>
            </a:r>
          </a:p>
          <a:p>
            <a:pPr lvl="1"/>
            <a:r>
              <a:rPr lang="en-US" sz="2400" dirty="0" smtClean="0"/>
              <a:t>This </a:t>
            </a:r>
            <a:r>
              <a:rPr lang="en-US" sz="2400" dirty="0"/>
              <a:t>project is part of WSDM 2017 </a:t>
            </a:r>
            <a:r>
              <a:rPr lang="en-US" sz="2400" dirty="0" smtClean="0"/>
              <a:t>Cup</a:t>
            </a:r>
            <a:endParaRPr lang="en-US" sz="2400" u="sng" dirty="0" smtClean="0"/>
          </a:p>
          <a:p>
            <a:pPr lvl="1"/>
            <a:r>
              <a:rPr lang="en-US" sz="2400" dirty="0" smtClean="0"/>
              <a:t>Choice #1: </a:t>
            </a:r>
            <a:r>
              <a:rPr lang="en-US" sz="2400" b="1" dirty="0" smtClean="0"/>
              <a:t>Triple </a:t>
            </a:r>
            <a:r>
              <a:rPr lang="en-US" sz="2400" b="1" dirty="0"/>
              <a:t>Scoring</a:t>
            </a:r>
            <a:r>
              <a:rPr lang="en-US" sz="2400" dirty="0"/>
              <a:t>: </a:t>
            </a:r>
            <a:r>
              <a:rPr lang="en-US" sz="2400" dirty="0" smtClean="0"/>
              <a:t>Computing </a:t>
            </a:r>
            <a:r>
              <a:rPr lang="en-US" sz="2400" dirty="0"/>
              <a:t>relevance scores for triples from type-like </a:t>
            </a:r>
            <a:r>
              <a:rPr lang="en-US" sz="2400" dirty="0" smtClean="0"/>
              <a:t>relations</a:t>
            </a:r>
          </a:p>
          <a:p>
            <a:pPr lvl="1"/>
            <a:r>
              <a:rPr lang="en-US" sz="2400" dirty="0"/>
              <a:t>Choice </a:t>
            </a:r>
            <a:r>
              <a:rPr lang="en-US" sz="2400" dirty="0" smtClean="0"/>
              <a:t>#2:</a:t>
            </a:r>
            <a:r>
              <a:rPr lang="en-US" sz="2400" dirty="0"/>
              <a:t> </a:t>
            </a:r>
            <a:r>
              <a:rPr lang="en-US" sz="2400" b="1" dirty="0" smtClean="0"/>
              <a:t>Vandalism </a:t>
            </a:r>
            <a:r>
              <a:rPr lang="en-US" sz="2400" b="1" dirty="0"/>
              <a:t>Detection</a:t>
            </a:r>
            <a:r>
              <a:rPr lang="en-US" sz="2400" dirty="0"/>
              <a:t> for </a:t>
            </a:r>
            <a:r>
              <a:rPr lang="en-US" sz="2400" dirty="0" err="1"/>
              <a:t>Wikipages</a:t>
            </a:r>
            <a:r>
              <a:rPr lang="en-US" sz="2400" dirty="0"/>
              <a:t> </a:t>
            </a:r>
            <a:endParaRPr lang="en-US" sz="2400" dirty="0" smtClean="0"/>
          </a:p>
          <a:p>
            <a:pPr lvl="1"/>
            <a:r>
              <a:rPr lang="en-US" sz="2400" dirty="0" err="1" smtClean="0"/>
              <a:t>Tas</a:t>
            </a:r>
            <a:r>
              <a:rPr lang="en-US" sz="2400" smtClean="0"/>
              <a:t>/PhD </a:t>
            </a:r>
            <a:r>
              <a:rPr lang="en-US" sz="2400" dirty="0" smtClean="0"/>
              <a:t>student/postdoc will give you the details in the Friday meeting!  </a:t>
            </a:r>
            <a:r>
              <a:rPr lang="en-US" sz="2400" b="1" dirty="0" smtClean="0"/>
              <a:t>Must attend if you want to do the 4</a:t>
            </a:r>
            <a:r>
              <a:rPr lang="en-US" sz="2400" b="1" baseline="30000" dirty="0" smtClean="0"/>
              <a:t>th</a:t>
            </a:r>
            <a:r>
              <a:rPr lang="en-US" sz="2400" b="1" dirty="0" smtClean="0"/>
              <a:t> credit project!!!</a:t>
            </a:r>
            <a:endParaRPr lang="en-US" sz="2400" b="1" dirty="0"/>
          </a:p>
        </p:txBody>
      </p:sp>
    </p:spTree>
    <p:extLst>
      <p:ext uri="{BB962C8B-B14F-4D97-AF65-F5344CB8AC3E}">
        <p14:creationId xmlns:p14="http://schemas.microsoft.com/office/powerpoint/2010/main" val="2598744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6" name="Picture 4" descr="Image result for K-L diverg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214" y="1172839"/>
            <a:ext cx="5970063" cy="4340978"/>
          </a:xfrm>
          <a:prstGeom prst="rect">
            <a:avLst/>
          </a:prstGeom>
          <a:noFill/>
          <a:extLst>
            <a:ext uri="{909E8E84-426E-40DD-AFC4-6F175D3DCCD1}">
              <a14:hiddenFill xmlns:a14="http://schemas.microsoft.com/office/drawing/2010/main">
                <a:solidFill>
                  <a:srgbClr val="FFFFFF"/>
                </a:solidFill>
              </a14:hiddenFill>
            </a:ext>
          </a:extLst>
        </p:spPr>
      </p:pic>
      <p:sp>
        <p:nvSpPr>
          <p:cNvPr id="66563" name="Rectangle 2"/>
          <p:cNvSpPr>
            <a:spLocks noGrp="1" noChangeArrowheads="1"/>
          </p:cNvSpPr>
          <p:nvPr>
            <p:ph type="title"/>
          </p:nvPr>
        </p:nvSpPr>
        <p:spPr>
          <a:xfrm>
            <a:off x="0" y="0"/>
            <a:ext cx="12192000" cy="1143000"/>
          </a:xfrm>
        </p:spPr>
        <p:txBody>
          <a:bodyPr vert="horz" lIns="92075" tIns="46038" rIns="92075" bIns="46038" rtlCol="0" anchor="ctr">
            <a:normAutofit fontScale="90000"/>
          </a:bodyPr>
          <a:lstStyle/>
          <a:p>
            <a:pPr eaLnBrk="1" hangingPunct="1">
              <a:defRPr/>
            </a:pPr>
            <a:r>
              <a:rPr lang="en-US" dirty="0" smtClean="0">
                <a:solidFill>
                  <a:srgbClr val="170981"/>
                </a:solidFill>
              </a:rPr>
              <a:t> </a:t>
            </a:r>
            <a:r>
              <a:rPr lang="en-US" sz="4200" dirty="0" smtClean="0"/>
              <a:t>KL Divergence: Comparing Two Probability Distributions </a:t>
            </a:r>
          </a:p>
        </p:txBody>
      </p:sp>
      <p:sp>
        <p:nvSpPr>
          <p:cNvPr id="66564" name="Rectangle 3"/>
          <p:cNvSpPr>
            <a:spLocks noGrp="1" noChangeArrowheads="1"/>
          </p:cNvSpPr>
          <p:nvPr>
            <p:ph type="body" idx="1"/>
          </p:nvPr>
        </p:nvSpPr>
        <p:spPr>
          <a:xfrm>
            <a:off x="436468" y="1107140"/>
            <a:ext cx="5735732" cy="5410200"/>
          </a:xfrm>
        </p:spPr>
        <p:txBody>
          <a:bodyPr vert="horz" lIns="92075" tIns="46038" rIns="92075" bIns="46038" rtlCol="0">
            <a:noAutofit/>
          </a:bodyPr>
          <a:lstStyle/>
          <a:p>
            <a:pPr>
              <a:spcBef>
                <a:spcPts val="200"/>
              </a:spcBef>
              <a:defRPr/>
            </a:pPr>
            <a:r>
              <a:rPr lang="en-US" sz="2400" i="1" dirty="0"/>
              <a:t>The </a:t>
            </a:r>
            <a:r>
              <a:rPr lang="en-US" sz="2400" i="1" dirty="0" err="1"/>
              <a:t>Kullback-Leibler</a:t>
            </a:r>
            <a:r>
              <a:rPr lang="en-US" sz="2400" i="1" dirty="0"/>
              <a:t> (KL) divergence: </a:t>
            </a:r>
            <a:r>
              <a:rPr lang="en-US" sz="2400" dirty="0"/>
              <a:t> Measure the difference between two probability distributions over the same variable </a:t>
            </a:r>
            <a:r>
              <a:rPr lang="en-US" sz="2400" i="1" dirty="0"/>
              <a:t>x</a:t>
            </a:r>
            <a:endParaRPr lang="en-US" sz="2400" dirty="0"/>
          </a:p>
          <a:p>
            <a:pPr lvl="1" indent="-342900">
              <a:spcBef>
                <a:spcPts val="200"/>
              </a:spcBef>
              <a:defRPr/>
            </a:pPr>
            <a:r>
              <a:rPr lang="en-US" sz="2400" dirty="0"/>
              <a:t>From information theory, closely related to </a:t>
            </a:r>
            <a:r>
              <a:rPr lang="en-US" sz="2400" i="1" dirty="0"/>
              <a:t>relative entropy</a:t>
            </a:r>
            <a:r>
              <a:rPr lang="en-US" sz="2400" dirty="0"/>
              <a:t>, </a:t>
            </a:r>
            <a:r>
              <a:rPr lang="en-US" sz="2400" i="1" dirty="0"/>
              <a:t>information divergence</a:t>
            </a:r>
            <a:r>
              <a:rPr lang="en-US" sz="2400" dirty="0"/>
              <a:t>, and </a:t>
            </a:r>
            <a:r>
              <a:rPr lang="en-US" sz="2400" i="1" dirty="0"/>
              <a:t>information for discrimination</a:t>
            </a:r>
          </a:p>
          <a:p>
            <a:pPr>
              <a:spcBef>
                <a:spcPts val="200"/>
              </a:spcBef>
              <a:defRPr/>
            </a:pPr>
            <a:r>
              <a:rPr lang="en-US" sz="2400" i="1" dirty="0"/>
              <a:t>D</a:t>
            </a:r>
            <a:r>
              <a:rPr lang="en-US" sz="2400" i="1" baseline="-25000" dirty="0"/>
              <a:t>KL</a:t>
            </a:r>
            <a:r>
              <a:rPr lang="en-US" sz="2400" dirty="0"/>
              <a:t>(</a:t>
            </a:r>
            <a:r>
              <a:rPr lang="en-US" sz="2400" i="1" dirty="0"/>
              <a:t>p</a:t>
            </a:r>
            <a:r>
              <a:rPr lang="en-US" sz="2400" dirty="0"/>
              <a:t>(</a:t>
            </a:r>
            <a:r>
              <a:rPr lang="en-US" sz="2400" i="1" dirty="0"/>
              <a:t>x</a:t>
            </a:r>
            <a:r>
              <a:rPr lang="en-US" sz="2400" dirty="0"/>
              <a:t>)</a:t>
            </a:r>
            <a:r>
              <a:rPr lang="en-US" sz="2400" i="1" dirty="0"/>
              <a:t> </a:t>
            </a:r>
            <a:r>
              <a:rPr lang="en-US" sz="2400" dirty="0"/>
              <a:t>||</a:t>
            </a:r>
            <a:r>
              <a:rPr lang="en-US" sz="2400" i="1" dirty="0"/>
              <a:t> q</a:t>
            </a:r>
            <a:r>
              <a:rPr lang="en-US" sz="2400" dirty="0"/>
              <a:t>(</a:t>
            </a:r>
            <a:r>
              <a:rPr lang="en-US" sz="2400" i="1" dirty="0"/>
              <a:t>x</a:t>
            </a:r>
            <a:r>
              <a:rPr lang="en-US" sz="2400" dirty="0"/>
              <a:t>)):  divergence of </a:t>
            </a:r>
            <a:r>
              <a:rPr lang="en-US" sz="2400" i="1" dirty="0"/>
              <a:t>q</a:t>
            </a:r>
            <a:r>
              <a:rPr lang="en-US" sz="2400" dirty="0"/>
              <a:t>(</a:t>
            </a:r>
            <a:r>
              <a:rPr lang="en-US" sz="2400" i="1" dirty="0"/>
              <a:t>x</a:t>
            </a:r>
            <a:r>
              <a:rPr lang="en-US" sz="2400" dirty="0"/>
              <a:t>) from </a:t>
            </a:r>
            <a:r>
              <a:rPr lang="en-US" sz="2400" i="1" dirty="0"/>
              <a:t>p</a:t>
            </a:r>
            <a:r>
              <a:rPr lang="en-US" sz="2400" dirty="0"/>
              <a:t>(</a:t>
            </a:r>
            <a:r>
              <a:rPr lang="en-US" sz="2400" i="1" dirty="0"/>
              <a:t>x</a:t>
            </a:r>
            <a:r>
              <a:rPr lang="en-US" sz="2400" dirty="0"/>
              <a:t>), measuring the information lost when </a:t>
            </a:r>
            <a:r>
              <a:rPr lang="en-US" sz="2400" i="1" dirty="0"/>
              <a:t>q</a:t>
            </a:r>
            <a:r>
              <a:rPr lang="en-US" sz="2400" dirty="0"/>
              <a:t>(</a:t>
            </a:r>
            <a:r>
              <a:rPr lang="en-US" sz="2400" i="1" dirty="0"/>
              <a:t>x</a:t>
            </a:r>
            <a:r>
              <a:rPr lang="en-US" sz="2400" dirty="0"/>
              <a:t>) is used to approximate </a:t>
            </a:r>
            <a:r>
              <a:rPr lang="en-US" sz="2400" i="1" dirty="0"/>
              <a:t>p</a:t>
            </a:r>
            <a:r>
              <a:rPr lang="en-US" sz="2400" dirty="0"/>
              <a:t>(</a:t>
            </a:r>
            <a:r>
              <a:rPr lang="en-US" sz="2400" i="1" dirty="0"/>
              <a:t>x</a:t>
            </a:r>
            <a:r>
              <a:rPr lang="en-US" sz="2400" dirty="0" smtClean="0"/>
              <a:t>)</a:t>
            </a:r>
            <a:endParaRPr lang="en-US" sz="2400" dirty="0"/>
          </a:p>
        </p:txBody>
      </p:sp>
      <p:pic>
        <p:nvPicPr>
          <p:cNvPr id="6861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4" y="5226565"/>
            <a:ext cx="3962400" cy="703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61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219" y="6107399"/>
            <a:ext cx="4840857" cy="701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883306" y="5503951"/>
            <a:ext cx="6067971" cy="400110"/>
          </a:xfrm>
          <a:prstGeom prst="rect">
            <a:avLst/>
          </a:prstGeom>
          <a:solidFill>
            <a:srgbClr val="FFFF00"/>
          </a:solidFill>
        </p:spPr>
        <p:txBody>
          <a:bodyPr wrap="square" rtlCol="0">
            <a:spAutoFit/>
          </a:bodyPr>
          <a:lstStyle/>
          <a:p>
            <a:r>
              <a:rPr lang="en-US" dirty="0" smtClean="0"/>
              <a:t>Ack.: Wikipedia entry: </a:t>
            </a:r>
            <a:r>
              <a:rPr lang="en-US" sz="2000" i="1" dirty="0"/>
              <a:t>The </a:t>
            </a:r>
            <a:r>
              <a:rPr lang="en-US" sz="2000" i="1" dirty="0" err="1"/>
              <a:t>Kullback-Leibler</a:t>
            </a:r>
            <a:r>
              <a:rPr lang="en-US" sz="2000" i="1" dirty="0"/>
              <a:t> (KL) </a:t>
            </a:r>
            <a:r>
              <a:rPr lang="en-US" sz="2000" i="1" dirty="0" smtClean="0"/>
              <a:t>divergence </a:t>
            </a:r>
            <a:endParaRPr lang="en-US" dirty="0"/>
          </a:p>
        </p:txBody>
      </p:sp>
      <p:sp>
        <p:nvSpPr>
          <p:cNvPr id="3" name="TextBox 2"/>
          <p:cNvSpPr txBox="1"/>
          <p:nvPr/>
        </p:nvSpPr>
        <p:spPr>
          <a:xfrm>
            <a:off x="304917" y="5733293"/>
            <a:ext cx="1606076" cy="400110"/>
          </a:xfrm>
          <a:prstGeom prst="rect">
            <a:avLst/>
          </a:prstGeom>
          <a:solidFill>
            <a:srgbClr val="92D050"/>
          </a:solidFill>
        </p:spPr>
        <p:txBody>
          <a:bodyPr wrap="square" rtlCol="0">
            <a:spAutoFit/>
          </a:bodyPr>
          <a:lstStyle/>
          <a:p>
            <a:pPr>
              <a:spcBef>
                <a:spcPts val="200"/>
              </a:spcBef>
              <a:defRPr/>
            </a:pPr>
            <a:r>
              <a:rPr lang="en-US" sz="2000" dirty="0"/>
              <a:t>Discrete </a:t>
            </a:r>
            <a:r>
              <a:rPr lang="en-US" sz="2000" dirty="0" smtClean="0"/>
              <a:t>form</a:t>
            </a:r>
            <a:endParaRPr lang="en-US" sz="2000" dirty="0"/>
          </a:p>
        </p:txBody>
      </p:sp>
      <p:sp>
        <p:nvSpPr>
          <p:cNvPr id="10" name="TextBox 9"/>
          <p:cNvSpPr txBox="1"/>
          <p:nvPr/>
        </p:nvSpPr>
        <p:spPr>
          <a:xfrm>
            <a:off x="6244491" y="6255412"/>
            <a:ext cx="1931122" cy="400110"/>
          </a:xfrm>
          <a:prstGeom prst="rect">
            <a:avLst/>
          </a:prstGeom>
          <a:solidFill>
            <a:srgbClr val="92D050"/>
          </a:solidFill>
        </p:spPr>
        <p:txBody>
          <a:bodyPr wrap="square" rtlCol="0">
            <a:spAutoFit/>
          </a:bodyPr>
          <a:lstStyle/>
          <a:p>
            <a:pPr>
              <a:spcBef>
                <a:spcPts val="200"/>
              </a:spcBef>
              <a:defRPr/>
            </a:pPr>
            <a:r>
              <a:rPr lang="en-US" sz="2000" dirty="0" smtClean="0"/>
              <a:t>Continuous form</a:t>
            </a:r>
            <a:endParaRPr lang="en-US" sz="2000" dirty="0"/>
          </a:p>
        </p:txBody>
      </p:sp>
      <p:sp>
        <p:nvSpPr>
          <p:cNvPr id="4" name="Down Arrow 3"/>
          <p:cNvSpPr/>
          <p:nvPr/>
        </p:nvSpPr>
        <p:spPr>
          <a:xfrm rot="14375524">
            <a:off x="1852472" y="5717242"/>
            <a:ext cx="380144" cy="317414"/>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rot="5400000">
            <a:off x="5905928" y="6316616"/>
            <a:ext cx="380144" cy="317414"/>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783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a:xfrm>
            <a:off x="0" y="0"/>
            <a:ext cx="8178229" cy="1143000"/>
          </a:xfrm>
        </p:spPr>
        <p:txBody>
          <a:bodyPr vert="horz" lIns="92075" tIns="46038" rIns="92075" bIns="46038" rtlCol="0" anchor="ctr">
            <a:normAutofit/>
          </a:bodyPr>
          <a:lstStyle/>
          <a:p>
            <a:pPr eaLnBrk="1" hangingPunct="1">
              <a:defRPr/>
            </a:pPr>
            <a:r>
              <a:rPr lang="en-US" dirty="0" smtClean="0">
                <a:solidFill>
                  <a:srgbClr val="170981"/>
                </a:solidFill>
              </a:rPr>
              <a:t> </a:t>
            </a:r>
            <a:r>
              <a:rPr lang="en-US" dirty="0" smtClean="0"/>
              <a:t>More on </a:t>
            </a:r>
            <a:r>
              <a:rPr lang="en-US" sz="4200" dirty="0" smtClean="0"/>
              <a:t>KL Divergence</a:t>
            </a:r>
          </a:p>
        </p:txBody>
      </p:sp>
      <p:sp>
        <p:nvSpPr>
          <p:cNvPr id="66564" name="Rectangle 3"/>
          <p:cNvSpPr>
            <a:spLocks noGrp="1" noChangeArrowheads="1"/>
          </p:cNvSpPr>
          <p:nvPr>
            <p:ph type="body" idx="1"/>
          </p:nvPr>
        </p:nvSpPr>
        <p:spPr>
          <a:xfrm>
            <a:off x="573742" y="1143000"/>
            <a:ext cx="10994959" cy="5410200"/>
          </a:xfrm>
        </p:spPr>
        <p:txBody>
          <a:bodyPr vert="horz" lIns="92075" tIns="46038" rIns="92075" bIns="46038" rtlCol="0">
            <a:noAutofit/>
          </a:bodyPr>
          <a:lstStyle/>
          <a:p>
            <a:pPr>
              <a:spcBef>
                <a:spcPts val="200"/>
              </a:spcBef>
              <a:defRPr/>
            </a:pPr>
            <a:r>
              <a:rPr lang="en-US" sz="2400" dirty="0" smtClean="0"/>
              <a:t>The </a:t>
            </a:r>
            <a:r>
              <a:rPr lang="en-US" sz="2400" dirty="0"/>
              <a:t>KL divergence measures the expected number of extra bits required to code samples from </a:t>
            </a:r>
            <a:r>
              <a:rPr lang="en-US" sz="2400" i="1" dirty="0"/>
              <a:t>p</a:t>
            </a:r>
            <a:r>
              <a:rPr lang="en-US" sz="2400" dirty="0"/>
              <a:t>(</a:t>
            </a:r>
            <a:r>
              <a:rPr lang="en-US" sz="2400" i="1" dirty="0"/>
              <a:t>x</a:t>
            </a:r>
            <a:r>
              <a:rPr lang="en-US" sz="2400" dirty="0"/>
              <a:t>) (“true” distribution) when using a code based on </a:t>
            </a:r>
            <a:r>
              <a:rPr lang="en-US" sz="2400" i="1" dirty="0"/>
              <a:t>q</a:t>
            </a:r>
            <a:r>
              <a:rPr lang="en-US" sz="2400" dirty="0"/>
              <a:t>(</a:t>
            </a:r>
            <a:r>
              <a:rPr lang="en-US" sz="2400" i="1" dirty="0"/>
              <a:t>x</a:t>
            </a:r>
            <a:r>
              <a:rPr lang="en-US" sz="2400" dirty="0"/>
              <a:t>), which represents a theory, model, description, or approximation of </a:t>
            </a:r>
            <a:r>
              <a:rPr lang="en-US" sz="2400" i="1" dirty="0"/>
              <a:t>p</a:t>
            </a:r>
            <a:r>
              <a:rPr lang="en-US" sz="2400" dirty="0"/>
              <a:t>(</a:t>
            </a:r>
            <a:r>
              <a:rPr lang="en-US" sz="2400" i="1" dirty="0"/>
              <a:t>x</a:t>
            </a:r>
            <a:r>
              <a:rPr lang="en-US" sz="2400" dirty="0" smtClean="0"/>
              <a:t>)</a:t>
            </a:r>
            <a:endParaRPr lang="en-US" sz="2400" dirty="0"/>
          </a:p>
          <a:p>
            <a:pPr>
              <a:spcBef>
                <a:spcPts val="200"/>
              </a:spcBef>
              <a:defRPr/>
            </a:pPr>
            <a:r>
              <a:rPr lang="en-US" sz="2400" dirty="0"/>
              <a:t>The KL </a:t>
            </a:r>
            <a:r>
              <a:rPr lang="en-US" sz="2400" dirty="0" smtClean="0"/>
              <a:t>divergence is </a:t>
            </a:r>
            <a:r>
              <a:rPr lang="en-US" sz="2400" dirty="0"/>
              <a:t>not a distance measure, not a metric: asymmetric, not satisfy triangular </a:t>
            </a:r>
            <a:r>
              <a:rPr lang="en-US" sz="2400" dirty="0" smtClean="0"/>
              <a:t>inequality (</a:t>
            </a:r>
            <a:r>
              <a:rPr lang="en-US" sz="2400" i="1" dirty="0" smtClean="0"/>
              <a:t>D</a:t>
            </a:r>
            <a:r>
              <a:rPr lang="en-US" sz="2400" baseline="-25000" dirty="0" smtClean="0"/>
              <a:t>KL</a:t>
            </a:r>
            <a:r>
              <a:rPr lang="en-US" sz="2400" dirty="0" smtClean="0"/>
              <a:t>(</a:t>
            </a:r>
            <a:r>
              <a:rPr lang="en-US" sz="2400" i="1" dirty="0" smtClean="0"/>
              <a:t>P</a:t>
            </a:r>
            <a:r>
              <a:rPr lang="en-US" sz="2400" dirty="0" smtClean="0"/>
              <a:t>‖</a:t>
            </a:r>
            <a:r>
              <a:rPr lang="en-US" sz="2400" i="1" dirty="0" smtClean="0"/>
              <a:t>Q</a:t>
            </a:r>
            <a:r>
              <a:rPr lang="en-US" sz="2400" dirty="0"/>
              <a:t>) does not equal </a:t>
            </a:r>
            <a:r>
              <a:rPr lang="en-US" sz="2400" i="1" dirty="0"/>
              <a:t>D</a:t>
            </a:r>
            <a:r>
              <a:rPr lang="en-US" sz="2400" baseline="-25000" dirty="0"/>
              <a:t>KL</a:t>
            </a:r>
            <a:r>
              <a:rPr lang="en-US" sz="2400" dirty="0"/>
              <a:t>(</a:t>
            </a:r>
            <a:r>
              <a:rPr lang="en-US" sz="2400" i="1" dirty="0"/>
              <a:t>Q</a:t>
            </a:r>
            <a:r>
              <a:rPr lang="en-US" sz="2400" dirty="0"/>
              <a:t>‖</a:t>
            </a:r>
            <a:r>
              <a:rPr lang="en-US" sz="2400" i="1" dirty="0"/>
              <a:t>P</a:t>
            </a:r>
            <a:r>
              <a:rPr lang="en-US" sz="2400" dirty="0" smtClean="0"/>
              <a:t>))</a:t>
            </a:r>
            <a:endParaRPr lang="en-US" sz="2400" dirty="0"/>
          </a:p>
          <a:p>
            <a:r>
              <a:rPr lang="en-US" sz="2400" dirty="0" smtClean="0"/>
              <a:t>In </a:t>
            </a:r>
            <a:r>
              <a:rPr lang="en-US" sz="2400" dirty="0"/>
              <a:t>applications, </a:t>
            </a:r>
            <a:r>
              <a:rPr lang="en-US" sz="2400" i="1" dirty="0"/>
              <a:t>P</a:t>
            </a:r>
            <a:r>
              <a:rPr lang="en-US" sz="2400" dirty="0"/>
              <a:t> typically represents the "true" distribution of data, observations, or a precisely calculated theoretical distribution, while </a:t>
            </a:r>
            <a:r>
              <a:rPr lang="en-US" sz="2400" i="1" dirty="0"/>
              <a:t>Q</a:t>
            </a:r>
            <a:r>
              <a:rPr lang="en-US" sz="2400" dirty="0"/>
              <a:t> typically represents a theory, model, description, or approximation of </a:t>
            </a:r>
            <a:r>
              <a:rPr lang="en-US" sz="2400" i="1" dirty="0"/>
              <a:t>P</a:t>
            </a:r>
            <a:r>
              <a:rPr lang="en-US" sz="2400" dirty="0"/>
              <a:t>.</a:t>
            </a:r>
          </a:p>
          <a:p>
            <a:r>
              <a:rPr lang="en-US" sz="2400" dirty="0" smtClean="0"/>
              <a:t>The </a:t>
            </a:r>
            <a:r>
              <a:rPr lang="en-US" sz="2400" dirty="0" err="1"/>
              <a:t>Kullback</a:t>
            </a:r>
            <a:r>
              <a:rPr lang="en-US" sz="2400" dirty="0"/>
              <a:t>–</a:t>
            </a:r>
            <a:r>
              <a:rPr lang="en-US" sz="2400" dirty="0" err="1"/>
              <a:t>Leibler</a:t>
            </a:r>
            <a:r>
              <a:rPr lang="en-US" sz="2400" dirty="0"/>
              <a:t> divergence from </a:t>
            </a:r>
            <a:r>
              <a:rPr lang="en-US" sz="2400" i="1" dirty="0"/>
              <a:t>Q</a:t>
            </a:r>
            <a:r>
              <a:rPr lang="en-US" sz="2400" dirty="0"/>
              <a:t> to </a:t>
            </a:r>
            <a:r>
              <a:rPr lang="en-US" sz="2400" i="1" dirty="0"/>
              <a:t>P</a:t>
            </a:r>
            <a:r>
              <a:rPr lang="en-US" sz="2400" dirty="0"/>
              <a:t>, denoted </a:t>
            </a:r>
            <a:r>
              <a:rPr lang="en-US" sz="2400" i="1" dirty="0"/>
              <a:t>D</a:t>
            </a:r>
            <a:r>
              <a:rPr lang="en-US" sz="2400" baseline="-25000" dirty="0"/>
              <a:t>KL</a:t>
            </a:r>
            <a:r>
              <a:rPr lang="en-US" sz="2400" dirty="0"/>
              <a:t>(</a:t>
            </a:r>
            <a:r>
              <a:rPr lang="en-US" sz="2400" i="1" dirty="0"/>
              <a:t>P</a:t>
            </a:r>
            <a:r>
              <a:rPr lang="en-US" sz="2400" dirty="0"/>
              <a:t>‖</a:t>
            </a:r>
            <a:r>
              <a:rPr lang="en-US" sz="2400" i="1" dirty="0"/>
              <a:t>Q</a:t>
            </a:r>
            <a:r>
              <a:rPr lang="en-US" sz="2400" dirty="0"/>
              <a:t>), is a measure of the information gained when one revises one's beliefs from the prior probability distribution </a:t>
            </a:r>
            <a:r>
              <a:rPr lang="en-US" sz="2400" i="1" dirty="0"/>
              <a:t>Q</a:t>
            </a:r>
            <a:r>
              <a:rPr lang="en-US" sz="2400" dirty="0"/>
              <a:t> to the posterior probability distribution </a:t>
            </a:r>
            <a:r>
              <a:rPr lang="en-US" sz="2400" i="1" dirty="0"/>
              <a:t>P</a:t>
            </a:r>
            <a:r>
              <a:rPr lang="en-US" sz="2400" dirty="0"/>
              <a:t>. In other words, it is the amount of information lost when </a:t>
            </a:r>
            <a:r>
              <a:rPr lang="en-US" sz="2400" i="1" dirty="0"/>
              <a:t>Q</a:t>
            </a:r>
            <a:r>
              <a:rPr lang="en-US" sz="2400" dirty="0"/>
              <a:t> is used to approximate </a:t>
            </a:r>
            <a:r>
              <a:rPr lang="en-US" sz="2400" i="1" dirty="0"/>
              <a:t>P</a:t>
            </a:r>
            <a:r>
              <a:rPr lang="en-US" sz="2400" dirty="0" smtClean="0"/>
              <a:t>.</a:t>
            </a:r>
            <a:endParaRPr lang="en-US" sz="2400" dirty="0"/>
          </a:p>
          <a:p>
            <a:r>
              <a:rPr lang="en-US" sz="2400" dirty="0" smtClean="0"/>
              <a:t>The KL </a:t>
            </a:r>
            <a:r>
              <a:rPr lang="en-US" sz="2400" dirty="0"/>
              <a:t>divergence is sometimes also called the </a:t>
            </a:r>
            <a:r>
              <a:rPr lang="en-US" sz="2400" dirty="0" smtClean="0"/>
              <a:t>information gain</a:t>
            </a:r>
            <a:r>
              <a:rPr lang="en-US" sz="2400" dirty="0"/>
              <a:t> achieved if </a:t>
            </a:r>
            <a:r>
              <a:rPr lang="en-US" sz="2400" i="1" dirty="0"/>
              <a:t>P</a:t>
            </a:r>
            <a:r>
              <a:rPr lang="en-US" sz="2400" dirty="0"/>
              <a:t> is used instead of </a:t>
            </a:r>
            <a:r>
              <a:rPr lang="en-US" sz="2400" i="1" dirty="0"/>
              <a:t>Q</a:t>
            </a:r>
            <a:r>
              <a:rPr lang="en-US" sz="2400" dirty="0"/>
              <a:t>. It is also called the relative entropy of </a:t>
            </a:r>
            <a:r>
              <a:rPr lang="en-US" sz="2400" i="1" dirty="0"/>
              <a:t>P</a:t>
            </a:r>
            <a:r>
              <a:rPr lang="en-US" sz="2400" dirty="0"/>
              <a:t> with respect to </a:t>
            </a:r>
            <a:r>
              <a:rPr lang="en-US" sz="2400" i="1" dirty="0"/>
              <a:t>Q</a:t>
            </a:r>
            <a:r>
              <a:rPr lang="en-US" sz="2400" dirty="0"/>
              <a:t>.</a:t>
            </a:r>
          </a:p>
          <a:p>
            <a:pPr eaLnBrk="1" hangingPunct="1">
              <a:spcBef>
                <a:spcPts val="200"/>
              </a:spcBef>
              <a:defRPr/>
            </a:pPr>
            <a:endParaRPr lang="en-US" sz="2400" dirty="0"/>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6806" y="304680"/>
            <a:ext cx="3962400" cy="703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4762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a:xfrm>
            <a:off x="251012" y="0"/>
            <a:ext cx="11279866" cy="1143000"/>
          </a:xfrm>
        </p:spPr>
        <p:txBody>
          <a:bodyPr vert="horz" lIns="92075" tIns="46038" rIns="92075" bIns="46038" rtlCol="0" anchor="ctr">
            <a:normAutofit/>
          </a:bodyPr>
          <a:lstStyle/>
          <a:p>
            <a:pPr eaLnBrk="1" hangingPunct="1">
              <a:defRPr/>
            </a:pPr>
            <a:r>
              <a:rPr lang="en-US" dirty="0" smtClean="0"/>
              <a:t>Subtlety at Computing the KL Divergence</a:t>
            </a:r>
          </a:p>
        </p:txBody>
      </p:sp>
      <p:sp>
        <p:nvSpPr>
          <p:cNvPr id="69636" name="Rectangle 3"/>
          <p:cNvSpPr>
            <a:spLocks noGrp="1" noChangeArrowheads="1"/>
          </p:cNvSpPr>
          <p:nvPr>
            <p:ph type="body" idx="1"/>
          </p:nvPr>
        </p:nvSpPr>
        <p:spPr>
          <a:xfrm>
            <a:off x="528918" y="1065088"/>
            <a:ext cx="11080880" cy="5792912"/>
          </a:xfrm>
          <a:noFill/>
        </p:spPr>
        <p:txBody>
          <a:bodyPr vert="horz" lIns="92075" tIns="46038" rIns="92075" bIns="46038" rtlCol="0">
            <a:noAutofit/>
          </a:bodyPr>
          <a:lstStyle/>
          <a:p>
            <a:pPr>
              <a:spcBef>
                <a:spcPts val="200"/>
              </a:spcBef>
            </a:pPr>
            <a:r>
              <a:rPr lang="en-US" altLang="en-US" sz="2400" i="1" dirty="0"/>
              <a:t>Base on the formula, D</a:t>
            </a:r>
            <a:r>
              <a:rPr lang="en-US" altLang="en-US" sz="2400" i="1" baseline="-25000" dirty="0"/>
              <a:t>KL</a:t>
            </a:r>
            <a:r>
              <a:rPr lang="en-US" altLang="en-US" sz="2400" dirty="0"/>
              <a:t>(</a:t>
            </a:r>
            <a:r>
              <a:rPr lang="en-US" altLang="en-US" sz="2400" i="1" dirty="0"/>
              <a:t>P,Q</a:t>
            </a:r>
            <a:r>
              <a:rPr lang="en-US" altLang="en-US" sz="2400" dirty="0"/>
              <a:t>) </a:t>
            </a:r>
            <a:r>
              <a:rPr lang="en-US" altLang="en-US" sz="2400" i="1" dirty="0"/>
              <a:t>≥ </a:t>
            </a:r>
            <a:r>
              <a:rPr lang="en-US" altLang="en-US" sz="2400" dirty="0"/>
              <a:t>0 and </a:t>
            </a:r>
            <a:r>
              <a:rPr lang="en-US" altLang="en-US" sz="2400" i="1" dirty="0"/>
              <a:t>D</a:t>
            </a:r>
            <a:r>
              <a:rPr lang="en-US" altLang="en-US" sz="2400" i="1" baseline="-25000" dirty="0"/>
              <a:t>KL</a:t>
            </a:r>
            <a:r>
              <a:rPr lang="en-US" altLang="en-US" sz="2400" dirty="0"/>
              <a:t>(</a:t>
            </a:r>
            <a:r>
              <a:rPr lang="en-US" altLang="en-US" sz="2400" i="1" dirty="0"/>
              <a:t>P </a:t>
            </a:r>
            <a:r>
              <a:rPr lang="en-US" altLang="en-US" sz="2400" dirty="0"/>
              <a:t>||</a:t>
            </a:r>
            <a:r>
              <a:rPr lang="en-US" altLang="en-US" sz="2400" i="1" dirty="0"/>
              <a:t> Q</a:t>
            </a:r>
            <a:r>
              <a:rPr lang="en-US" altLang="en-US" sz="2400" dirty="0"/>
              <a:t>) = 0 if and only if </a:t>
            </a:r>
            <a:r>
              <a:rPr lang="en-US" altLang="en-US" sz="2400" i="1" dirty="0"/>
              <a:t>P </a:t>
            </a:r>
            <a:r>
              <a:rPr lang="en-US" altLang="en-US" sz="2400" dirty="0"/>
              <a:t>= </a:t>
            </a:r>
            <a:r>
              <a:rPr lang="en-US" altLang="en-US" sz="2400" i="1" dirty="0" smtClean="0"/>
              <a:t>Q</a:t>
            </a:r>
            <a:endParaRPr lang="en-US" altLang="en-US" sz="2400" dirty="0"/>
          </a:p>
          <a:p>
            <a:pPr>
              <a:spcBef>
                <a:spcPts val="200"/>
              </a:spcBef>
            </a:pPr>
            <a:r>
              <a:rPr lang="en-US" altLang="en-US" sz="2400" dirty="0"/>
              <a:t>How about when p = 0 or q = 0?</a:t>
            </a:r>
          </a:p>
          <a:p>
            <a:pPr lvl="1">
              <a:spcBef>
                <a:spcPts val="200"/>
              </a:spcBef>
            </a:pPr>
            <a:r>
              <a:rPr lang="en-US" altLang="en-US" sz="2400" i="1" dirty="0"/>
              <a:t>lim</a:t>
            </a:r>
            <a:r>
              <a:rPr lang="en-US" altLang="en-US" sz="2400" i="1" baseline="-25000" dirty="0"/>
              <a:t>p→</a:t>
            </a:r>
            <a:r>
              <a:rPr lang="en-US" altLang="en-US" sz="2400" baseline="-25000" dirty="0"/>
              <a:t>0</a:t>
            </a:r>
            <a:r>
              <a:rPr lang="en-US" altLang="en-US" sz="2400" dirty="0"/>
              <a:t> </a:t>
            </a:r>
            <a:r>
              <a:rPr lang="en-US" altLang="en-US" sz="2400" i="1" dirty="0"/>
              <a:t>p </a:t>
            </a:r>
            <a:r>
              <a:rPr lang="en-US" altLang="en-US" sz="2400" dirty="0"/>
              <a:t>log </a:t>
            </a:r>
            <a:r>
              <a:rPr lang="en-US" altLang="en-US" sz="2400" i="1" dirty="0"/>
              <a:t>p </a:t>
            </a:r>
            <a:r>
              <a:rPr lang="en-US" altLang="en-US" sz="2400" dirty="0"/>
              <a:t>= 0</a:t>
            </a:r>
          </a:p>
          <a:p>
            <a:pPr lvl="1">
              <a:spcBef>
                <a:spcPts val="200"/>
              </a:spcBef>
            </a:pPr>
            <a:r>
              <a:rPr lang="en-US" altLang="en-US" sz="2400" dirty="0"/>
              <a:t>when </a:t>
            </a:r>
            <a:r>
              <a:rPr lang="en-US" altLang="en-US" sz="2400" i="1" dirty="0"/>
              <a:t>p !</a:t>
            </a:r>
            <a:r>
              <a:rPr lang="en-US" altLang="en-US" sz="2400" dirty="0"/>
              <a:t>= 0 but </a:t>
            </a:r>
            <a:r>
              <a:rPr lang="en-US" altLang="en-US" sz="2400" i="1" dirty="0"/>
              <a:t>q = </a:t>
            </a:r>
            <a:r>
              <a:rPr lang="en-US" altLang="en-US" sz="2400" dirty="0"/>
              <a:t>0, </a:t>
            </a:r>
            <a:r>
              <a:rPr lang="en-US" altLang="en-US" sz="2400" i="1" dirty="0"/>
              <a:t>D</a:t>
            </a:r>
            <a:r>
              <a:rPr lang="en-US" altLang="en-US" sz="2400" i="1" baseline="-25000" dirty="0"/>
              <a:t>KL</a:t>
            </a:r>
            <a:r>
              <a:rPr lang="en-US" altLang="en-US" sz="2400" dirty="0"/>
              <a:t>(</a:t>
            </a:r>
            <a:r>
              <a:rPr lang="en-US" altLang="en-US" sz="2400" i="1" dirty="0"/>
              <a:t>p </a:t>
            </a:r>
            <a:r>
              <a:rPr lang="en-US" altLang="en-US" sz="2400" dirty="0"/>
              <a:t>||</a:t>
            </a:r>
            <a:r>
              <a:rPr lang="en-US" altLang="en-US" sz="2400" i="1" dirty="0"/>
              <a:t> q</a:t>
            </a:r>
            <a:r>
              <a:rPr lang="en-US" altLang="en-US" sz="2400" dirty="0"/>
              <a:t>) is defined as </a:t>
            </a:r>
            <a:r>
              <a:rPr lang="en-US" altLang="en-US" sz="2400" i="1" dirty="0"/>
              <a:t>∞</a:t>
            </a:r>
            <a:r>
              <a:rPr lang="en-US" altLang="en-US" sz="2400" dirty="0"/>
              <a:t>, i.e., if one event </a:t>
            </a:r>
            <a:r>
              <a:rPr lang="en-US" altLang="en-US" sz="2400" i="1" dirty="0"/>
              <a:t>e </a:t>
            </a:r>
            <a:r>
              <a:rPr lang="en-US" altLang="en-US" sz="2400" dirty="0"/>
              <a:t>is possible (</a:t>
            </a:r>
            <a:r>
              <a:rPr lang="en-US" altLang="en-US" sz="2400" i="1" dirty="0"/>
              <a:t>i.e.</a:t>
            </a:r>
            <a:r>
              <a:rPr lang="en-US" altLang="en-US" sz="2400" dirty="0"/>
              <a:t>, </a:t>
            </a:r>
            <a:r>
              <a:rPr lang="en-US" altLang="en-US" sz="2400" i="1" dirty="0"/>
              <a:t>p</a:t>
            </a:r>
            <a:r>
              <a:rPr lang="en-US" altLang="en-US" sz="2400" dirty="0"/>
              <a:t>(</a:t>
            </a:r>
            <a:r>
              <a:rPr lang="en-US" altLang="en-US" sz="2400" i="1" dirty="0"/>
              <a:t>e</a:t>
            </a:r>
            <a:r>
              <a:rPr lang="en-US" altLang="en-US" sz="2400" dirty="0"/>
              <a:t>) </a:t>
            </a:r>
            <a:r>
              <a:rPr lang="en-US" altLang="en-US" sz="2400" i="1" dirty="0"/>
              <a:t>&gt; </a:t>
            </a:r>
            <a:r>
              <a:rPr lang="en-US" altLang="en-US" sz="2400" dirty="0"/>
              <a:t>0), and the other predicts it is absolutely impossible (</a:t>
            </a:r>
            <a:r>
              <a:rPr lang="en-US" altLang="en-US" sz="2400" i="1" dirty="0"/>
              <a:t>i.e.</a:t>
            </a:r>
            <a:r>
              <a:rPr lang="en-US" altLang="en-US" sz="2400" dirty="0"/>
              <a:t>, </a:t>
            </a:r>
            <a:r>
              <a:rPr lang="en-US" altLang="en-US" sz="2400" i="1" dirty="0"/>
              <a:t>q</a:t>
            </a:r>
            <a:r>
              <a:rPr lang="en-US" altLang="en-US" sz="2400" dirty="0"/>
              <a:t>(</a:t>
            </a:r>
            <a:r>
              <a:rPr lang="en-US" altLang="en-US" sz="2400" i="1" dirty="0"/>
              <a:t>e</a:t>
            </a:r>
            <a:r>
              <a:rPr lang="en-US" altLang="en-US" sz="2400" dirty="0"/>
              <a:t>) = 0), then the two distributions are absolutely different</a:t>
            </a:r>
          </a:p>
          <a:p>
            <a:pPr>
              <a:spcBef>
                <a:spcPts val="200"/>
              </a:spcBef>
            </a:pPr>
            <a:r>
              <a:rPr lang="en-US" altLang="en-US" sz="2400" dirty="0"/>
              <a:t>However, in practice, </a:t>
            </a:r>
            <a:r>
              <a:rPr lang="en-US" altLang="en-US" sz="2400" i="1" dirty="0"/>
              <a:t>P </a:t>
            </a:r>
            <a:r>
              <a:rPr lang="en-US" altLang="en-US" sz="2400" dirty="0"/>
              <a:t>and </a:t>
            </a:r>
            <a:r>
              <a:rPr lang="en-US" altLang="en-US" sz="2400" i="1" dirty="0"/>
              <a:t>Q </a:t>
            </a:r>
            <a:r>
              <a:rPr lang="en-US" altLang="en-US" sz="2400" dirty="0"/>
              <a:t>are derived from frequency distributions, not counting the possibility of unseen events. Thus </a:t>
            </a:r>
            <a:r>
              <a:rPr lang="en-US" altLang="en-US" sz="2400" i="1" dirty="0"/>
              <a:t>smoothing </a:t>
            </a:r>
            <a:r>
              <a:rPr lang="en-US" altLang="en-US" sz="2400" dirty="0"/>
              <a:t>is needed</a:t>
            </a:r>
          </a:p>
          <a:p>
            <a:pPr>
              <a:spcBef>
                <a:spcPts val="200"/>
              </a:spcBef>
            </a:pPr>
            <a:r>
              <a:rPr lang="en-US" altLang="en-US" sz="2400" dirty="0"/>
              <a:t>Example: </a:t>
            </a:r>
            <a:r>
              <a:rPr lang="en-US" altLang="en-US" sz="2400" i="1" dirty="0"/>
              <a:t>P </a:t>
            </a:r>
            <a:r>
              <a:rPr lang="en-US" altLang="en-US" sz="2400" dirty="0"/>
              <a:t>: (</a:t>
            </a:r>
            <a:r>
              <a:rPr lang="en-US" altLang="en-US" sz="2400" i="1" dirty="0"/>
              <a:t>a </a:t>
            </a:r>
            <a:r>
              <a:rPr lang="en-US" altLang="en-US" sz="2400" dirty="0"/>
              <a:t>: 3</a:t>
            </a:r>
            <a:r>
              <a:rPr lang="en-US" altLang="en-US" sz="2400" i="1" dirty="0"/>
              <a:t>/</a:t>
            </a:r>
            <a:r>
              <a:rPr lang="en-US" altLang="en-US" sz="2400" dirty="0"/>
              <a:t>5</a:t>
            </a:r>
            <a:r>
              <a:rPr lang="en-US" altLang="en-US" sz="2400" i="1" dirty="0"/>
              <a:t>, b </a:t>
            </a:r>
            <a:r>
              <a:rPr lang="en-US" altLang="en-US" sz="2400" dirty="0"/>
              <a:t>: 1</a:t>
            </a:r>
            <a:r>
              <a:rPr lang="en-US" altLang="en-US" sz="2400" i="1" dirty="0"/>
              <a:t>/</a:t>
            </a:r>
            <a:r>
              <a:rPr lang="en-US" altLang="en-US" sz="2400" dirty="0"/>
              <a:t>5</a:t>
            </a:r>
            <a:r>
              <a:rPr lang="en-US" altLang="en-US" sz="2400" i="1" dirty="0"/>
              <a:t>, c </a:t>
            </a:r>
            <a:r>
              <a:rPr lang="en-US" altLang="en-US" sz="2400" dirty="0"/>
              <a:t>: 1</a:t>
            </a:r>
            <a:r>
              <a:rPr lang="en-US" altLang="en-US" sz="2400" i="1" dirty="0"/>
              <a:t>/</a:t>
            </a:r>
            <a:r>
              <a:rPr lang="en-US" altLang="en-US" sz="2400" dirty="0"/>
              <a:t>5).  </a:t>
            </a:r>
            <a:r>
              <a:rPr lang="en-US" altLang="en-US" sz="2400" i="1" dirty="0"/>
              <a:t>Q </a:t>
            </a:r>
            <a:r>
              <a:rPr lang="en-US" altLang="en-US" sz="2400" dirty="0"/>
              <a:t>: (</a:t>
            </a:r>
            <a:r>
              <a:rPr lang="en-US" altLang="en-US" sz="2400" i="1" dirty="0"/>
              <a:t>a </a:t>
            </a:r>
            <a:r>
              <a:rPr lang="en-US" altLang="en-US" sz="2400" dirty="0"/>
              <a:t>: 5</a:t>
            </a:r>
            <a:r>
              <a:rPr lang="en-US" altLang="en-US" sz="2400" i="1" dirty="0"/>
              <a:t>/</a:t>
            </a:r>
            <a:r>
              <a:rPr lang="en-US" altLang="en-US" sz="2400" dirty="0"/>
              <a:t>9</a:t>
            </a:r>
            <a:r>
              <a:rPr lang="en-US" altLang="en-US" sz="2400" i="1" dirty="0"/>
              <a:t>, b </a:t>
            </a:r>
            <a:r>
              <a:rPr lang="en-US" altLang="en-US" sz="2400" dirty="0"/>
              <a:t>: 3</a:t>
            </a:r>
            <a:r>
              <a:rPr lang="en-US" altLang="en-US" sz="2400" i="1" dirty="0"/>
              <a:t>/</a:t>
            </a:r>
            <a:r>
              <a:rPr lang="en-US" altLang="en-US" sz="2400" dirty="0"/>
              <a:t>9</a:t>
            </a:r>
            <a:r>
              <a:rPr lang="en-US" altLang="en-US" sz="2400" i="1" dirty="0"/>
              <a:t>, d </a:t>
            </a:r>
            <a:r>
              <a:rPr lang="en-US" altLang="en-US" sz="2400" dirty="0"/>
              <a:t>: 1</a:t>
            </a:r>
            <a:r>
              <a:rPr lang="en-US" altLang="en-US" sz="2400" i="1" dirty="0"/>
              <a:t>/</a:t>
            </a:r>
            <a:r>
              <a:rPr lang="en-US" altLang="en-US" sz="2400" dirty="0"/>
              <a:t>9)</a:t>
            </a:r>
          </a:p>
          <a:p>
            <a:pPr lvl="1">
              <a:spcBef>
                <a:spcPts val="200"/>
              </a:spcBef>
            </a:pPr>
            <a:r>
              <a:rPr lang="en-US" altLang="en-US" sz="2400" dirty="0"/>
              <a:t>need to introduce a small constant </a:t>
            </a:r>
            <a:r>
              <a:rPr lang="en-US" altLang="en-US" sz="2400" i="1" dirty="0"/>
              <a:t>ϵ</a:t>
            </a:r>
            <a:r>
              <a:rPr lang="en-US" altLang="en-US" sz="2400" dirty="0"/>
              <a:t>, e.g., </a:t>
            </a:r>
            <a:r>
              <a:rPr lang="en-US" altLang="en-US" sz="2400" i="1" dirty="0"/>
              <a:t>ϵ </a:t>
            </a:r>
            <a:r>
              <a:rPr lang="en-US" altLang="en-US" sz="2400" dirty="0"/>
              <a:t>= 10</a:t>
            </a:r>
            <a:r>
              <a:rPr lang="en-US" altLang="en-US" sz="2400" i="1" baseline="30000" dirty="0"/>
              <a:t>−</a:t>
            </a:r>
            <a:r>
              <a:rPr lang="en-US" altLang="en-US" sz="2400" baseline="30000" dirty="0"/>
              <a:t>3</a:t>
            </a:r>
          </a:p>
          <a:p>
            <a:pPr lvl="1">
              <a:spcBef>
                <a:spcPts val="200"/>
              </a:spcBef>
            </a:pPr>
            <a:r>
              <a:rPr lang="en-US" altLang="en-US" sz="2400" dirty="0"/>
              <a:t>The sample set observed in </a:t>
            </a:r>
            <a:r>
              <a:rPr lang="en-US" altLang="en-US" sz="2400" i="1" dirty="0"/>
              <a:t>P</a:t>
            </a:r>
            <a:r>
              <a:rPr lang="en-US" altLang="en-US" sz="2400" dirty="0"/>
              <a:t>, </a:t>
            </a:r>
            <a:r>
              <a:rPr lang="en-US" altLang="en-US" sz="2400" i="1" dirty="0"/>
              <a:t>SP </a:t>
            </a:r>
            <a:r>
              <a:rPr lang="en-US" altLang="en-US" sz="2400" dirty="0"/>
              <a:t>= </a:t>
            </a:r>
            <a:r>
              <a:rPr lang="en-US" altLang="en-US" sz="2400" i="1" dirty="0"/>
              <a:t>{a, b, c}</a:t>
            </a:r>
            <a:r>
              <a:rPr lang="en-US" altLang="en-US" sz="2400" dirty="0"/>
              <a:t>,  </a:t>
            </a:r>
            <a:r>
              <a:rPr lang="en-US" altLang="en-US" sz="2400" i="1" dirty="0"/>
              <a:t>SQ </a:t>
            </a:r>
            <a:r>
              <a:rPr lang="en-US" altLang="en-US" sz="2400" dirty="0"/>
              <a:t>= </a:t>
            </a:r>
            <a:r>
              <a:rPr lang="en-US" altLang="en-US" sz="2400" i="1" dirty="0"/>
              <a:t>{a, b, d}</a:t>
            </a:r>
            <a:r>
              <a:rPr lang="en-US" altLang="en-US" sz="2400" dirty="0"/>
              <a:t>,  </a:t>
            </a:r>
            <a:r>
              <a:rPr lang="en-US" altLang="en-US" sz="2400" i="1" dirty="0"/>
              <a:t>SU </a:t>
            </a:r>
            <a:r>
              <a:rPr lang="en-US" altLang="en-US" sz="2400" dirty="0"/>
              <a:t>= </a:t>
            </a:r>
            <a:r>
              <a:rPr lang="en-US" altLang="en-US" sz="2400" i="1" dirty="0"/>
              <a:t>{a, b, c, d}</a:t>
            </a:r>
            <a:endParaRPr lang="en-US" altLang="en-US" sz="2400" dirty="0"/>
          </a:p>
          <a:p>
            <a:pPr lvl="1">
              <a:spcBef>
                <a:spcPts val="200"/>
              </a:spcBef>
            </a:pPr>
            <a:r>
              <a:rPr lang="en-US" altLang="en-US" sz="2400" dirty="0"/>
              <a:t>Smoothing, add missing symbols to each distribution, with probability </a:t>
            </a:r>
            <a:r>
              <a:rPr lang="en-US" altLang="en-US" sz="2400" i="1" dirty="0"/>
              <a:t>ϵ</a:t>
            </a:r>
            <a:r>
              <a:rPr lang="en-US" altLang="en-US" sz="2400" dirty="0"/>
              <a:t> </a:t>
            </a:r>
          </a:p>
          <a:p>
            <a:pPr lvl="1">
              <a:spcBef>
                <a:spcPts val="200"/>
              </a:spcBef>
            </a:pPr>
            <a:r>
              <a:rPr lang="en-US" altLang="en-US" sz="2400" i="1" dirty="0"/>
              <a:t>P′ </a:t>
            </a:r>
            <a:r>
              <a:rPr lang="en-US" altLang="en-US" sz="2400" dirty="0"/>
              <a:t>: (</a:t>
            </a:r>
            <a:r>
              <a:rPr lang="en-US" altLang="en-US" sz="2400" i="1" dirty="0"/>
              <a:t>a </a:t>
            </a:r>
            <a:r>
              <a:rPr lang="en-US" altLang="en-US" sz="2400" dirty="0"/>
              <a:t>: 3</a:t>
            </a:r>
            <a:r>
              <a:rPr lang="en-US" altLang="en-US" sz="2400" i="1" dirty="0"/>
              <a:t>/</a:t>
            </a:r>
            <a:r>
              <a:rPr lang="en-US" altLang="en-US" sz="2400" dirty="0"/>
              <a:t>5 </a:t>
            </a:r>
            <a:r>
              <a:rPr lang="en-US" altLang="en-US" sz="2400" i="1" dirty="0"/>
              <a:t>− </a:t>
            </a:r>
            <a:r>
              <a:rPr lang="el-GR" altLang="en-US" sz="2400" i="1" dirty="0"/>
              <a:t>ϵ/</a:t>
            </a:r>
            <a:r>
              <a:rPr lang="el-GR" altLang="en-US" sz="2400" dirty="0"/>
              <a:t>3</a:t>
            </a:r>
            <a:r>
              <a:rPr lang="el-GR" altLang="en-US" sz="2400" i="1" dirty="0"/>
              <a:t>, </a:t>
            </a:r>
            <a:r>
              <a:rPr lang="en-US" altLang="en-US" sz="2400" i="1" dirty="0"/>
              <a:t>b </a:t>
            </a:r>
            <a:r>
              <a:rPr lang="en-US" altLang="en-US" sz="2400" dirty="0"/>
              <a:t>: 1</a:t>
            </a:r>
            <a:r>
              <a:rPr lang="en-US" altLang="en-US" sz="2400" i="1" dirty="0"/>
              <a:t>/</a:t>
            </a:r>
            <a:r>
              <a:rPr lang="en-US" altLang="en-US" sz="2400" dirty="0"/>
              <a:t>5 </a:t>
            </a:r>
            <a:r>
              <a:rPr lang="en-US" altLang="en-US" sz="2400" i="1" dirty="0"/>
              <a:t>− </a:t>
            </a:r>
            <a:r>
              <a:rPr lang="el-GR" altLang="en-US" sz="2400" i="1" dirty="0"/>
              <a:t>ϵ/</a:t>
            </a:r>
            <a:r>
              <a:rPr lang="el-GR" altLang="en-US" sz="2400" dirty="0"/>
              <a:t>3</a:t>
            </a:r>
            <a:r>
              <a:rPr lang="el-GR" altLang="en-US" sz="2400" i="1" dirty="0"/>
              <a:t>, </a:t>
            </a:r>
            <a:r>
              <a:rPr lang="en-US" altLang="en-US" sz="2400" i="1" dirty="0"/>
              <a:t>c </a:t>
            </a:r>
            <a:r>
              <a:rPr lang="en-US" altLang="en-US" sz="2400" dirty="0"/>
              <a:t>: 1</a:t>
            </a:r>
            <a:r>
              <a:rPr lang="en-US" altLang="en-US" sz="2400" i="1" dirty="0"/>
              <a:t>/</a:t>
            </a:r>
            <a:r>
              <a:rPr lang="en-US" altLang="en-US" sz="2400" dirty="0"/>
              <a:t>5 </a:t>
            </a:r>
            <a:r>
              <a:rPr lang="en-US" altLang="en-US" sz="2400" i="1" dirty="0"/>
              <a:t>− </a:t>
            </a:r>
            <a:r>
              <a:rPr lang="el-GR" altLang="en-US" sz="2400" i="1" dirty="0"/>
              <a:t>ϵ/</a:t>
            </a:r>
            <a:r>
              <a:rPr lang="el-GR" altLang="en-US" sz="2400" dirty="0"/>
              <a:t>3</a:t>
            </a:r>
            <a:r>
              <a:rPr lang="el-GR" altLang="en-US" sz="2400" i="1" dirty="0"/>
              <a:t>, </a:t>
            </a:r>
            <a:r>
              <a:rPr lang="en-US" altLang="en-US" sz="2400" i="1" dirty="0"/>
              <a:t>d </a:t>
            </a:r>
            <a:r>
              <a:rPr lang="en-US" altLang="en-US" sz="2400" dirty="0"/>
              <a:t>: </a:t>
            </a:r>
            <a:r>
              <a:rPr lang="el-GR" altLang="en-US" sz="2400" i="1" dirty="0"/>
              <a:t>ϵ</a:t>
            </a:r>
            <a:r>
              <a:rPr lang="el-GR" altLang="en-US" sz="2400" dirty="0"/>
              <a:t>) </a:t>
            </a:r>
            <a:endParaRPr lang="en-US" altLang="en-US" sz="2400" dirty="0"/>
          </a:p>
          <a:p>
            <a:pPr lvl="1">
              <a:spcBef>
                <a:spcPts val="200"/>
              </a:spcBef>
            </a:pPr>
            <a:r>
              <a:rPr lang="en-US" altLang="en-US" sz="2400" i="1" dirty="0"/>
              <a:t>Q′ </a:t>
            </a:r>
            <a:r>
              <a:rPr lang="en-US" altLang="en-US" sz="2400" dirty="0"/>
              <a:t>: (</a:t>
            </a:r>
            <a:r>
              <a:rPr lang="en-US" altLang="en-US" sz="2400" i="1" dirty="0"/>
              <a:t>a </a:t>
            </a:r>
            <a:r>
              <a:rPr lang="en-US" altLang="en-US" sz="2400" dirty="0"/>
              <a:t>: 5</a:t>
            </a:r>
            <a:r>
              <a:rPr lang="en-US" altLang="en-US" sz="2400" i="1" dirty="0"/>
              <a:t>/</a:t>
            </a:r>
            <a:r>
              <a:rPr lang="en-US" altLang="en-US" sz="2400" dirty="0"/>
              <a:t>9 </a:t>
            </a:r>
            <a:r>
              <a:rPr lang="en-US" altLang="en-US" sz="2400" i="1" dirty="0"/>
              <a:t>− </a:t>
            </a:r>
            <a:r>
              <a:rPr lang="el-GR" altLang="en-US" sz="2400" i="1" dirty="0"/>
              <a:t>ϵ/</a:t>
            </a:r>
            <a:r>
              <a:rPr lang="el-GR" altLang="en-US" sz="2400" dirty="0"/>
              <a:t>3</a:t>
            </a:r>
            <a:r>
              <a:rPr lang="el-GR" altLang="en-US" sz="2400" i="1" dirty="0"/>
              <a:t>, </a:t>
            </a:r>
            <a:r>
              <a:rPr lang="en-US" altLang="en-US" sz="2400" i="1" dirty="0"/>
              <a:t>b </a:t>
            </a:r>
            <a:r>
              <a:rPr lang="en-US" altLang="en-US" sz="2400" dirty="0"/>
              <a:t>: 3</a:t>
            </a:r>
            <a:r>
              <a:rPr lang="en-US" altLang="en-US" sz="2400" i="1" dirty="0"/>
              <a:t>/</a:t>
            </a:r>
            <a:r>
              <a:rPr lang="en-US" altLang="en-US" sz="2400" dirty="0"/>
              <a:t>9 </a:t>
            </a:r>
            <a:r>
              <a:rPr lang="en-US" altLang="en-US" sz="2400" i="1" dirty="0"/>
              <a:t>− ϵ/</a:t>
            </a:r>
            <a:r>
              <a:rPr lang="en-US" altLang="en-US" sz="2400" dirty="0"/>
              <a:t>3</a:t>
            </a:r>
            <a:r>
              <a:rPr lang="en-US" altLang="en-US" sz="2400" i="1" dirty="0"/>
              <a:t>, c </a:t>
            </a:r>
            <a:r>
              <a:rPr lang="en-US" altLang="en-US" sz="2400" dirty="0"/>
              <a:t>: </a:t>
            </a:r>
            <a:r>
              <a:rPr lang="en-US" altLang="en-US" sz="2400" i="1" dirty="0"/>
              <a:t>ϵ, d </a:t>
            </a:r>
            <a:r>
              <a:rPr lang="en-US" altLang="en-US" sz="2400" dirty="0"/>
              <a:t>: 1</a:t>
            </a:r>
            <a:r>
              <a:rPr lang="en-US" altLang="en-US" sz="2400" i="1" dirty="0"/>
              <a:t>/</a:t>
            </a:r>
            <a:r>
              <a:rPr lang="en-US" altLang="en-US" sz="2400" dirty="0"/>
              <a:t>9 </a:t>
            </a:r>
            <a:r>
              <a:rPr lang="en-US" altLang="en-US" sz="2400" i="1" dirty="0"/>
              <a:t>− ϵ/</a:t>
            </a:r>
            <a:r>
              <a:rPr lang="en-US" altLang="en-US" sz="2400" dirty="0"/>
              <a:t>3</a:t>
            </a:r>
            <a:r>
              <a:rPr lang="en-US" altLang="en-US" sz="2400" dirty="0" smtClean="0"/>
              <a:t>)</a:t>
            </a:r>
            <a:endParaRPr lang="en-US" altLang="en-US" sz="2400" dirty="0"/>
          </a:p>
          <a:p>
            <a:pPr lvl="1">
              <a:spcBef>
                <a:spcPts val="200"/>
              </a:spcBef>
            </a:pPr>
            <a:r>
              <a:rPr lang="en-US" altLang="en-US" sz="2400" i="1" dirty="0"/>
              <a:t>D</a:t>
            </a:r>
            <a:r>
              <a:rPr lang="en-US" altLang="en-US" sz="2400" i="1" baseline="-25000" dirty="0"/>
              <a:t>KL</a:t>
            </a:r>
            <a:r>
              <a:rPr lang="en-US" altLang="en-US" sz="2400" dirty="0"/>
              <a:t>(</a:t>
            </a:r>
            <a:r>
              <a:rPr lang="en-US" altLang="en-US" sz="2400" i="1" dirty="0"/>
              <a:t>P’ </a:t>
            </a:r>
            <a:r>
              <a:rPr lang="en-US" altLang="en-US" sz="2400" dirty="0"/>
              <a:t>||</a:t>
            </a:r>
            <a:r>
              <a:rPr lang="en-US" altLang="en-US" sz="2400" i="1" dirty="0"/>
              <a:t> Q’</a:t>
            </a:r>
            <a:r>
              <a:rPr lang="en-US" altLang="en-US" sz="2400" dirty="0"/>
              <a:t>) can </a:t>
            </a:r>
            <a:r>
              <a:rPr lang="en-US" altLang="en-US" sz="2400" dirty="0" smtClean="0"/>
              <a:t>then be </a:t>
            </a:r>
            <a:r>
              <a:rPr lang="en-US" altLang="en-US" sz="2400" dirty="0"/>
              <a:t>computed easily</a:t>
            </a:r>
            <a:endParaRPr lang="en-US" altLang="en-US" sz="2400" i="1" dirty="0"/>
          </a:p>
        </p:txBody>
      </p:sp>
      <p:pic>
        <p:nvPicPr>
          <p:cNvPr id="6963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1598" y="1461231"/>
            <a:ext cx="4648200" cy="823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989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71500" y="228600"/>
            <a:ext cx="11106150" cy="838200"/>
          </a:xfrm>
        </p:spPr>
        <p:txBody>
          <a:bodyPr>
            <a:normAutofit/>
          </a:bodyPr>
          <a:lstStyle/>
          <a:p>
            <a:r>
              <a:rPr lang="en-US" altLang="en-US" dirty="0" smtClean="0"/>
              <a:t>Chapter 2.  </a:t>
            </a:r>
            <a:r>
              <a:rPr lang="en-US" altLang="en-US" dirty="0"/>
              <a:t>Getting to Know Your Data</a:t>
            </a:r>
            <a:endParaRPr lang="en-US" altLang="en-US" dirty="0" smtClean="0"/>
          </a:p>
        </p:txBody>
      </p:sp>
      <p:sp>
        <p:nvSpPr>
          <p:cNvPr id="16388" name="Rectangle 3"/>
          <p:cNvSpPr>
            <a:spLocks noGrp="1" noChangeArrowheads="1"/>
          </p:cNvSpPr>
          <p:nvPr>
            <p:ph type="body" idx="1"/>
          </p:nvPr>
        </p:nvSpPr>
        <p:spPr>
          <a:xfrm>
            <a:off x="663388" y="1294960"/>
            <a:ext cx="10865223" cy="5257800"/>
          </a:xfrm>
        </p:spPr>
        <p:txBody>
          <a:bodyPr/>
          <a:lstStyle/>
          <a:p>
            <a:pPr>
              <a:lnSpc>
                <a:spcPct val="200000"/>
              </a:lnSpc>
            </a:pPr>
            <a:r>
              <a:rPr lang="en-US" altLang="en-US" sz="3200" dirty="0" smtClean="0"/>
              <a:t>Data </a:t>
            </a:r>
            <a:r>
              <a:rPr lang="en-US" altLang="en-US" sz="3200" dirty="0"/>
              <a:t>Objects and Attribute Types</a:t>
            </a:r>
          </a:p>
          <a:p>
            <a:pPr>
              <a:lnSpc>
                <a:spcPct val="200000"/>
              </a:lnSpc>
            </a:pPr>
            <a:r>
              <a:rPr lang="en-US" altLang="en-US" sz="3200" dirty="0"/>
              <a:t>Basic Statistical Descriptions of Data</a:t>
            </a:r>
          </a:p>
          <a:p>
            <a:pPr>
              <a:lnSpc>
                <a:spcPct val="200000"/>
              </a:lnSpc>
            </a:pPr>
            <a:r>
              <a:rPr lang="en-US" altLang="en-US" sz="3200" dirty="0"/>
              <a:t>Data Visualization</a:t>
            </a:r>
          </a:p>
          <a:p>
            <a:pPr>
              <a:lnSpc>
                <a:spcPct val="200000"/>
              </a:lnSpc>
            </a:pPr>
            <a:r>
              <a:rPr lang="en-US" altLang="en-US" sz="3200" dirty="0"/>
              <a:t>Measuring Data Similarity and Dissimilarity</a:t>
            </a:r>
          </a:p>
          <a:p>
            <a:pPr>
              <a:lnSpc>
                <a:spcPct val="200000"/>
              </a:lnSpc>
            </a:pPr>
            <a:r>
              <a:rPr lang="en-US" altLang="en-US" sz="3200" dirty="0" smtClean="0"/>
              <a:t>Summary</a:t>
            </a:r>
            <a:endParaRPr lang="en-US" altLang="en-US" sz="3200" dirty="0"/>
          </a:p>
        </p:txBody>
      </p:sp>
      <p:sp>
        <p:nvSpPr>
          <p:cNvPr id="5" name="AutoShape 4"/>
          <p:cNvSpPr>
            <a:spLocks noChangeArrowheads="1"/>
          </p:cNvSpPr>
          <p:nvPr/>
        </p:nvSpPr>
        <p:spPr bwMode="auto">
          <a:xfrm rot="9694931">
            <a:off x="3212166" y="5752540"/>
            <a:ext cx="450850"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CC99"/>
          </a:solidFill>
          <a:ln w="9525">
            <a:solidFill>
              <a:schemeClr val="tx1"/>
            </a:solidFill>
            <a:miter lim="800000"/>
            <a:headEnd/>
            <a:tailEnd/>
          </a:ln>
        </p:spPr>
        <p:txBody>
          <a:bodyPr rot="10800000" wrap="none" anchor="ctr"/>
          <a:lstStyle/>
          <a:p>
            <a:pPr defTabSz="914400" fontAlgn="base">
              <a:spcBef>
                <a:spcPct val="0"/>
              </a:spcBef>
              <a:spcAft>
                <a:spcPct val="0"/>
              </a:spcAft>
            </a:pPr>
            <a:endParaRPr lang="en-US" sz="2400">
              <a:solidFill>
                <a:srgbClr val="000000"/>
              </a:solidFill>
            </a:endParaRPr>
          </a:p>
        </p:txBody>
      </p:sp>
    </p:spTree>
    <p:extLst>
      <p:ext uri="{BB962C8B-B14F-4D97-AF65-F5344CB8AC3E}">
        <p14:creationId xmlns:p14="http://schemas.microsoft.com/office/powerpoint/2010/main" val="3582234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normAutofit/>
          </a:bodyPr>
          <a:lstStyle/>
          <a:p>
            <a:pPr eaLnBrk="1" hangingPunct="1"/>
            <a:r>
              <a:rPr lang="en-US" altLang="en-US" dirty="0"/>
              <a:t>Summary</a:t>
            </a:r>
          </a:p>
        </p:txBody>
      </p:sp>
      <p:sp>
        <p:nvSpPr>
          <p:cNvPr id="71683" name="Rectangle 3"/>
          <p:cNvSpPr>
            <a:spLocks noGrp="1" noChangeArrowheads="1"/>
          </p:cNvSpPr>
          <p:nvPr>
            <p:ph type="body" idx="1"/>
          </p:nvPr>
        </p:nvSpPr>
        <p:spPr>
          <a:xfrm>
            <a:off x="627529" y="1295401"/>
            <a:ext cx="10936942" cy="5103813"/>
          </a:xfrm>
        </p:spPr>
        <p:txBody>
          <a:bodyPr/>
          <a:lstStyle/>
          <a:p>
            <a:pPr eaLnBrk="1" hangingPunct="1">
              <a:spcAft>
                <a:spcPts val="600"/>
              </a:spcAft>
            </a:pPr>
            <a:r>
              <a:rPr lang="en-US" altLang="en-US" sz="2400" dirty="0"/>
              <a:t>Data attribute types: nominal, binary, ordinal, interval-scaled, ratio-scaled</a:t>
            </a:r>
          </a:p>
          <a:p>
            <a:pPr eaLnBrk="1" hangingPunct="1">
              <a:spcAft>
                <a:spcPts val="600"/>
              </a:spcAft>
            </a:pPr>
            <a:r>
              <a:rPr lang="en-US" altLang="en-US" sz="2400" dirty="0"/>
              <a:t>Many types of data sets, e.g., numerical, text, graph, Web, image.</a:t>
            </a:r>
          </a:p>
          <a:p>
            <a:pPr eaLnBrk="1" hangingPunct="1">
              <a:spcAft>
                <a:spcPts val="600"/>
              </a:spcAft>
            </a:pPr>
            <a:r>
              <a:rPr lang="en-US" altLang="en-US" sz="2400" dirty="0"/>
              <a:t>Gain insight into the data by:</a:t>
            </a:r>
          </a:p>
          <a:p>
            <a:pPr lvl="1" eaLnBrk="1" hangingPunct="1">
              <a:spcAft>
                <a:spcPts val="600"/>
              </a:spcAft>
            </a:pPr>
            <a:r>
              <a:rPr lang="en-US" altLang="en-US" sz="2400" dirty="0"/>
              <a:t>Basic statistical data description: central tendency, dispersion,  graphical displays</a:t>
            </a:r>
          </a:p>
          <a:p>
            <a:pPr lvl="1" eaLnBrk="1" hangingPunct="1">
              <a:spcAft>
                <a:spcPts val="600"/>
              </a:spcAft>
            </a:pPr>
            <a:r>
              <a:rPr lang="en-US" altLang="en-US" sz="2400" dirty="0"/>
              <a:t>Data visualization: map data onto graphical primitives</a:t>
            </a:r>
          </a:p>
          <a:p>
            <a:pPr lvl="1" eaLnBrk="1" hangingPunct="1">
              <a:spcAft>
                <a:spcPts val="600"/>
              </a:spcAft>
            </a:pPr>
            <a:r>
              <a:rPr lang="en-US" altLang="en-US" sz="2400" dirty="0"/>
              <a:t>Measure data similarity</a:t>
            </a:r>
          </a:p>
          <a:p>
            <a:pPr eaLnBrk="1" hangingPunct="1">
              <a:spcAft>
                <a:spcPts val="600"/>
              </a:spcAft>
            </a:pPr>
            <a:r>
              <a:rPr lang="en-US" altLang="en-US" sz="2400" dirty="0"/>
              <a:t>Above steps are the beginning of data preprocessing </a:t>
            </a:r>
          </a:p>
          <a:p>
            <a:pPr eaLnBrk="1" hangingPunct="1">
              <a:spcAft>
                <a:spcPts val="600"/>
              </a:spcAft>
            </a:pPr>
            <a:r>
              <a:rPr lang="en-US" altLang="en-US" sz="2400" dirty="0"/>
              <a:t>Many methods have been developed but still an active area of research</a:t>
            </a:r>
          </a:p>
        </p:txBody>
      </p:sp>
    </p:spTree>
    <p:extLst>
      <p:ext uri="{BB962C8B-B14F-4D97-AF65-F5344CB8AC3E}">
        <p14:creationId xmlns:p14="http://schemas.microsoft.com/office/powerpoint/2010/main" val="3982441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ltLang="en-US" dirty="0" smtClean="0"/>
              <a:t>References</a:t>
            </a:r>
          </a:p>
        </p:txBody>
      </p:sp>
      <p:sp>
        <p:nvSpPr>
          <p:cNvPr id="72707" name="Rectangle 3"/>
          <p:cNvSpPr>
            <a:spLocks noGrp="1" noChangeArrowheads="1"/>
          </p:cNvSpPr>
          <p:nvPr>
            <p:ph type="body" idx="1"/>
          </p:nvPr>
        </p:nvSpPr>
        <p:spPr>
          <a:xfrm>
            <a:off x="573741" y="1174375"/>
            <a:ext cx="10972800" cy="5334000"/>
          </a:xfrm>
        </p:spPr>
        <p:txBody>
          <a:bodyPr/>
          <a:lstStyle/>
          <a:p>
            <a:pPr marL="457200" indent="-457200">
              <a:spcBef>
                <a:spcPts val="400"/>
              </a:spcBef>
            </a:pPr>
            <a:r>
              <a:rPr lang="en-US" altLang="en-US" sz="2000" dirty="0"/>
              <a:t>W. Cleveland, Visualizing Data, Hobart Press, 1993</a:t>
            </a:r>
          </a:p>
          <a:p>
            <a:pPr marL="457200" indent="-457200">
              <a:spcBef>
                <a:spcPts val="400"/>
              </a:spcBef>
            </a:pPr>
            <a:r>
              <a:rPr lang="en-US" altLang="en-US" sz="2000" dirty="0">
                <a:solidFill>
                  <a:schemeClr val="hlink"/>
                </a:solidFill>
              </a:rPr>
              <a:t>T. </a:t>
            </a:r>
            <a:r>
              <a:rPr lang="en-US" altLang="en-US" sz="2000" dirty="0" err="1">
                <a:solidFill>
                  <a:schemeClr val="hlink"/>
                </a:solidFill>
              </a:rPr>
              <a:t>Dasu</a:t>
            </a:r>
            <a:r>
              <a:rPr lang="en-US" altLang="en-US" sz="2000" dirty="0">
                <a:solidFill>
                  <a:schemeClr val="hlink"/>
                </a:solidFill>
              </a:rPr>
              <a:t> and T. Johnson.  Exploratory Data Mining and Data Cleaning. John Wiley, 2003</a:t>
            </a:r>
          </a:p>
          <a:p>
            <a:pPr marL="457200" indent="-457200">
              <a:spcBef>
                <a:spcPts val="400"/>
              </a:spcBef>
            </a:pPr>
            <a:r>
              <a:rPr lang="en-US" altLang="en-US" sz="2000" dirty="0"/>
              <a:t>U. Fayyad, G. Grinstein, and A. </a:t>
            </a:r>
            <a:r>
              <a:rPr lang="en-US" altLang="en-US" sz="2000" dirty="0" err="1"/>
              <a:t>Wierse</a:t>
            </a:r>
            <a:r>
              <a:rPr lang="en-US" altLang="en-US" sz="2000" dirty="0"/>
              <a:t>. Information Visualization in Data Mining and Knowledge Discovery, Morgan Kaufmann, 2001</a:t>
            </a:r>
          </a:p>
          <a:p>
            <a:pPr marL="457200" indent="-457200">
              <a:spcBef>
                <a:spcPts val="400"/>
              </a:spcBef>
            </a:pPr>
            <a:r>
              <a:rPr lang="en-US" altLang="en-US" sz="2000" dirty="0">
                <a:solidFill>
                  <a:srgbClr val="FF0000"/>
                </a:solidFill>
              </a:rPr>
              <a:t>L. Kaufman and P. J. </a:t>
            </a:r>
            <a:r>
              <a:rPr lang="en-US" altLang="en-US" sz="2000" dirty="0" err="1">
                <a:solidFill>
                  <a:srgbClr val="FF0000"/>
                </a:solidFill>
              </a:rPr>
              <a:t>Rousseeuw</a:t>
            </a:r>
            <a:r>
              <a:rPr lang="en-US" altLang="en-US" sz="2000" dirty="0">
                <a:solidFill>
                  <a:srgbClr val="FF0000"/>
                </a:solidFill>
              </a:rPr>
              <a:t>. Finding Groups in Data: an Introduction to Cluster Analysis. John Wiley &amp; Sons, 1990</a:t>
            </a:r>
            <a:r>
              <a:rPr lang="en-US" altLang="en-US" sz="2000" dirty="0"/>
              <a:t>.</a:t>
            </a:r>
            <a:endParaRPr lang="en-US" altLang="en-US" sz="2000" dirty="0">
              <a:solidFill>
                <a:schemeClr val="hlink"/>
              </a:solidFill>
            </a:endParaRPr>
          </a:p>
          <a:p>
            <a:pPr marL="457200" indent="-457200">
              <a:spcBef>
                <a:spcPts val="400"/>
              </a:spcBef>
            </a:pPr>
            <a:r>
              <a:rPr lang="en-US" altLang="en-US" sz="2000" dirty="0"/>
              <a:t>H. V. </a:t>
            </a:r>
            <a:r>
              <a:rPr lang="en-US" altLang="en-US" sz="2000" dirty="0" err="1"/>
              <a:t>Jagadish</a:t>
            </a:r>
            <a:r>
              <a:rPr lang="en-US" altLang="en-US" sz="2000" dirty="0"/>
              <a:t> et al., Special Issue on Data Reduction Techniques.  Bulletin of the Tech. Committee on Data Eng., 20(4), Dec. 1997</a:t>
            </a:r>
          </a:p>
          <a:p>
            <a:pPr marL="457200" indent="-457200">
              <a:spcBef>
                <a:spcPts val="400"/>
              </a:spcBef>
            </a:pPr>
            <a:r>
              <a:rPr lang="en-US" altLang="en-US" sz="2000" dirty="0"/>
              <a:t>D. A. </a:t>
            </a:r>
            <a:r>
              <a:rPr lang="en-US" altLang="en-US" sz="2000" dirty="0" err="1"/>
              <a:t>Keim</a:t>
            </a:r>
            <a:r>
              <a:rPr lang="en-US" altLang="en-US" sz="2000" dirty="0"/>
              <a:t>. Information visualization and visual data mining, IEEE trans. on Visualization and Computer Graphics, 8(1), 2002</a:t>
            </a:r>
          </a:p>
          <a:p>
            <a:pPr marL="457200" indent="-457200">
              <a:spcBef>
                <a:spcPts val="400"/>
              </a:spcBef>
            </a:pPr>
            <a:r>
              <a:rPr lang="en-US" altLang="en-US" sz="2000" dirty="0"/>
              <a:t>D. Pyle. Data Preparation for Data Mining. Morgan Kaufmann, 1999</a:t>
            </a:r>
          </a:p>
          <a:p>
            <a:pPr marL="457200" indent="-457200">
              <a:spcBef>
                <a:spcPts val="400"/>
              </a:spcBef>
            </a:pPr>
            <a:r>
              <a:rPr lang="en-US" altLang="en-US" sz="2000" dirty="0"/>
              <a:t>S.  </a:t>
            </a:r>
            <a:r>
              <a:rPr lang="en-US" altLang="en-US" sz="2000" dirty="0" err="1"/>
              <a:t>Santini</a:t>
            </a:r>
            <a:r>
              <a:rPr lang="en-US" altLang="en-US" sz="2000" dirty="0"/>
              <a:t> and R. Jain,” Similarity measures”, IEEE Trans. on Pattern Analysis and Machine Intelligence, 21(9), 1999</a:t>
            </a:r>
          </a:p>
          <a:p>
            <a:pPr marL="457200" indent="-457200">
              <a:spcBef>
                <a:spcPts val="400"/>
              </a:spcBef>
            </a:pPr>
            <a:r>
              <a:rPr lang="en-US" altLang="en-US" sz="2000" dirty="0">
                <a:solidFill>
                  <a:srgbClr val="FF0000"/>
                </a:solidFill>
              </a:rPr>
              <a:t>E. R. </a:t>
            </a:r>
            <a:r>
              <a:rPr lang="en-US" altLang="en-US" sz="2000" dirty="0" err="1">
                <a:solidFill>
                  <a:srgbClr val="FF0000"/>
                </a:solidFill>
              </a:rPr>
              <a:t>Tufte</a:t>
            </a:r>
            <a:r>
              <a:rPr lang="en-US" altLang="en-US" sz="2000" dirty="0">
                <a:solidFill>
                  <a:srgbClr val="FF0000"/>
                </a:solidFill>
              </a:rPr>
              <a:t>. The Visual Display of Quantitative Information, 2</a:t>
            </a:r>
            <a:r>
              <a:rPr lang="en-US" altLang="en-US" sz="2000" baseline="30000" dirty="0">
                <a:solidFill>
                  <a:srgbClr val="FF0000"/>
                </a:solidFill>
              </a:rPr>
              <a:t>nd</a:t>
            </a:r>
            <a:r>
              <a:rPr lang="en-US" altLang="en-US" sz="2000" dirty="0">
                <a:solidFill>
                  <a:srgbClr val="FF0000"/>
                </a:solidFill>
              </a:rPr>
              <a:t> ed., Graphics Press, 2001</a:t>
            </a:r>
          </a:p>
          <a:p>
            <a:pPr marL="457200" indent="-457200">
              <a:spcBef>
                <a:spcPts val="400"/>
              </a:spcBef>
            </a:pPr>
            <a:r>
              <a:rPr lang="en-US" altLang="en-US" sz="2000" dirty="0"/>
              <a:t>C. </a:t>
            </a:r>
            <a:r>
              <a:rPr lang="en-US" altLang="en-US" sz="2000" dirty="0" smtClean="0"/>
              <a:t>Yu, </a:t>
            </a:r>
            <a:r>
              <a:rPr lang="en-US" altLang="en-US" sz="2000" dirty="0"/>
              <a:t>et al., Visual data mining of multimedia data for social and behavioral studies, Information Visualization, 8(1), 2009 </a:t>
            </a:r>
          </a:p>
        </p:txBody>
      </p:sp>
    </p:spTree>
    <p:extLst>
      <p:ext uri="{BB962C8B-B14F-4D97-AF65-F5344CB8AC3E}">
        <p14:creationId xmlns:p14="http://schemas.microsoft.com/office/powerpoint/2010/main" val="234974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pPr eaLnBrk="1" hangingPunct="1"/>
            <a:endParaRPr lang="en-US" altLang="en-US" smtClean="0"/>
          </a:p>
        </p:txBody>
      </p:sp>
      <p:sp>
        <p:nvSpPr>
          <p:cNvPr id="73731" name="Date Placeholder 3"/>
          <p:cNvSpPr>
            <a:spLocks noGrp="1"/>
          </p:cNvSpPr>
          <p:nvPr>
            <p:ph type="dt" sz="quarter" idx="4294967295"/>
          </p:nvPr>
        </p:nvSpPr>
        <p:spPr bwMode="auto">
          <a:xfrm>
            <a:off x="1676400" y="6477000"/>
            <a:ext cx="19050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fld id="{5B759E53-080F-4FBA-89A0-98001FD588B9}" type="datetime4">
              <a:rPr lang="en-US" altLang="en-US" sz="1200"/>
              <a:pPr eaLnBrk="1" hangingPunct="1">
                <a:spcBef>
                  <a:spcPct val="0"/>
                </a:spcBef>
                <a:buClrTx/>
                <a:buSzTx/>
                <a:buFontTx/>
                <a:buNone/>
              </a:pPr>
              <a:t>September 4, 2016</a:t>
            </a:fld>
            <a:endParaRPr lang="en-US" altLang="en-US" sz="1200"/>
          </a:p>
        </p:txBody>
      </p:sp>
      <p:sp>
        <p:nvSpPr>
          <p:cNvPr id="73732" name="Footer Placeholder 4"/>
          <p:cNvSpPr>
            <a:spLocks noGrp="1"/>
          </p:cNvSpPr>
          <p:nvPr>
            <p:ph type="ftr" sz="quarter" idx="4294967295"/>
          </p:nvPr>
        </p:nvSpPr>
        <p:spPr bwMode="auto">
          <a:xfrm>
            <a:off x="4648200" y="6477000"/>
            <a:ext cx="2895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200"/>
              <a:t>Data Mining: Concepts and Techniques</a:t>
            </a:r>
          </a:p>
        </p:txBody>
      </p:sp>
      <p:sp>
        <p:nvSpPr>
          <p:cNvPr id="73733" name="Slide Number Placeholder 5"/>
          <p:cNvSpPr>
            <a:spLocks noGrp="1"/>
          </p:cNvSpPr>
          <p:nvPr>
            <p:ph type="sldNum" sz="quarter" idx="4294967295"/>
          </p:nvPr>
        </p:nvSpPr>
        <p:spPr>
          <a:xfrm>
            <a:off x="9753600" y="6477000"/>
            <a:ext cx="9144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fld id="{F39D3C68-E871-4504-9EC7-9BD713A19E3D}" type="slidenum">
              <a:rPr lang="en-US" altLang="en-US" sz="1200"/>
              <a:pPr eaLnBrk="1" hangingPunct="1">
                <a:spcBef>
                  <a:spcPct val="0"/>
                </a:spcBef>
                <a:buClrTx/>
                <a:buSzTx/>
                <a:buFontTx/>
                <a:buNone/>
              </a:pPr>
              <a:t>79</a:t>
            </a:fld>
            <a:endParaRPr lang="en-US" altLang="en-US" sz="1200"/>
          </a:p>
        </p:txBody>
      </p:sp>
      <p:pic>
        <p:nvPicPr>
          <p:cNvPr id="73734" name="Picture 2" descr="Fremantle 11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0" y="0"/>
            <a:ext cx="12192000" cy="9144000"/>
          </a:xfrm>
          <a:noFill/>
        </p:spPr>
      </p:pic>
    </p:spTree>
    <p:extLst>
      <p:ext uri="{BB962C8B-B14F-4D97-AF65-F5344CB8AC3E}">
        <p14:creationId xmlns:p14="http://schemas.microsoft.com/office/powerpoint/2010/main" val="3048563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553453" y="228600"/>
            <a:ext cx="11044989" cy="762000"/>
          </a:xfrm>
        </p:spPr>
        <p:txBody>
          <a:bodyPr>
            <a:noAutofit/>
          </a:bodyPr>
          <a:lstStyle/>
          <a:p>
            <a:pPr eaLnBrk="1" hangingPunct="1"/>
            <a:r>
              <a:rPr lang="en-US" altLang="en-US" dirty="0"/>
              <a:t>Important Characteristics of Structured Data</a:t>
            </a:r>
          </a:p>
        </p:txBody>
      </p:sp>
      <p:sp>
        <p:nvSpPr>
          <p:cNvPr id="10244" name="Rectangle 3"/>
          <p:cNvSpPr>
            <a:spLocks noGrp="1" noChangeArrowheads="1"/>
          </p:cNvSpPr>
          <p:nvPr>
            <p:ph type="body" idx="1"/>
          </p:nvPr>
        </p:nvSpPr>
        <p:spPr>
          <a:xfrm>
            <a:off x="638175" y="1447800"/>
            <a:ext cx="10858500" cy="5029200"/>
          </a:xfrm>
          <a:noFill/>
        </p:spPr>
        <p:txBody>
          <a:bodyPr vert="horz" lIns="90488" tIns="44450" rIns="90488" bIns="44450" rtlCol="0">
            <a:noAutofit/>
          </a:bodyPr>
          <a:lstStyle/>
          <a:p>
            <a:pPr marL="285750" indent="-285750">
              <a:lnSpc>
                <a:spcPct val="115000"/>
              </a:lnSpc>
            </a:pPr>
            <a:r>
              <a:rPr lang="en-US" altLang="en-US" dirty="0" smtClean="0"/>
              <a:t> Dimensionality</a:t>
            </a:r>
          </a:p>
          <a:p>
            <a:pPr marL="800100" lvl="1" indent="-342900">
              <a:lnSpc>
                <a:spcPct val="115000"/>
              </a:lnSpc>
            </a:pPr>
            <a:r>
              <a:rPr lang="en-US" altLang="en-US" dirty="0" smtClean="0"/>
              <a:t>Curse of dimensionality</a:t>
            </a:r>
          </a:p>
          <a:p>
            <a:pPr marL="285750" indent="-285750">
              <a:lnSpc>
                <a:spcPct val="115000"/>
              </a:lnSpc>
            </a:pPr>
            <a:r>
              <a:rPr lang="en-US" altLang="en-US" dirty="0" smtClean="0"/>
              <a:t> Sparsity</a:t>
            </a:r>
          </a:p>
          <a:p>
            <a:pPr marL="800100" lvl="1" indent="-342900">
              <a:lnSpc>
                <a:spcPct val="115000"/>
              </a:lnSpc>
            </a:pPr>
            <a:r>
              <a:rPr lang="en-US" altLang="en-US" dirty="0" smtClean="0"/>
              <a:t>Only presence counts</a:t>
            </a:r>
          </a:p>
          <a:p>
            <a:pPr marL="285750" indent="-285750">
              <a:lnSpc>
                <a:spcPct val="115000"/>
              </a:lnSpc>
            </a:pPr>
            <a:r>
              <a:rPr lang="en-US" altLang="en-US" dirty="0" smtClean="0"/>
              <a:t> Resolution</a:t>
            </a:r>
          </a:p>
          <a:p>
            <a:pPr marL="800100" lvl="1" indent="-342900">
              <a:lnSpc>
                <a:spcPct val="115000"/>
              </a:lnSpc>
            </a:pPr>
            <a:r>
              <a:rPr lang="en-US" altLang="en-US" dirty="0" smtClean="0"/>
              <a:t>Patterns depend on the scale</a:t>
            </a:r>
            <a:r>
              <a:rPr lang="en-US" altLang="en-US" sz="3200" dirty="0"/>
              <a:t> </a:t>
            </a:r>
          </a:p>
          <a:p>
            <a:pPr marL="285750" indent="-285750">
              <a:lnSpc>
                <a:spcPct val="115000"/>
              </a:lnSpc>
            </a:pPr>
            <a:r>
              <a:rPr lang="en-US" altLang="en-US" dirty="0" smtClean="0"/>
              <a:t> Distribution</a:t>
            </a:r>
          </a:p>
          <a:p>
            <a:pPr marL="800100" lvl="1" indent="-342900">
              <a:lnSpc>
                <a:spcPct val="115000"/>
              </a:lnSpc>
            </a:pPr>
            <a:r>
              <a:rPr lang="en-US" altLang="en-US" dirty="0" smtClean="0"/>
              <a:t>Centrality and dispersion</a:t>
            </a:r>
          </a:p>
        </p:txBody>
      </p:sp>
    </p:spTree>
    <p:extLst>
      <p:ext uri="{BB962C8B-B14F-4D97-AF65-F5344CB8AC3E}">
        <p14:creationId xmlns:p14="http://schemas.microsoft.com/office/powerpoint/2010/main" val="993178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normAutofit/>
          </a:bodyPr>
          <a:lstStyle/>
          <a:p>
            <a:pPr eaLnBrk="1" hangingPunct="1"/>
            <a:r>
              <a:rPr lang="en-US" altLang="en-US" dirty="0"/>
              <a:t>Data Objects</a:t>
            </a:r>
          </a:p>
        </p:txBody>
      </p:sp>
      <p:sp>
        <p:nvSpPr>
          <p:cNvPr id="11268" name="Rectangle 3"/>
          <p:cNvSpPr>
            <a:spLocks noGrp="1" noChangeArrowheads="1"/>
          </p:cNvSpPr>
          <p:nvPr>
            <p:ph type="body" idx="1"/>
          </p:nvPr>
        </p:nvSpPr>
        <p:spPr/>
        <p:txBody>
          <a:bodyPr/>
          <a:lstStyle/>
          <a:p>
            <a:pPr eaLnBrk="1" hangingPunct="1">
              <a:lnSpc>
                <a:spcPct val="120000"/>
              </a:lnSpc>
            </a:pPr>
            <a:r>
              <a:rPr lang="en-US" altLang="en-US" sz="2400" dirty="0"/>
              <a:t>Data sets are made up of data </a:t>
            </a:r>
            <a:r>
              <a:rPr lang="en-US" altLang="en-US" sz="2400" dirty="0" smtClean="0"/>
              <a:t>objects</a:t>
            </a:r>
            <a:endParaRPr lang="en-US" altLang="en-US" sz="2400" dirty="0"/>
          </a:p>
          <a:p>
            <a:pPr eaLnBrk="1" hangingPunct="1">
              <a:lnSpc>
                <a:spcPct val="120000"/>
              </a:lnSpc>
            </a:pPr>
            <a:r>
              <a:rPr lang="en-US" altLang="en-US" sz="2400" dirty="0"/>
              <a:t>A </a:t>
            </a:r>
            <a:r>
              <a:rPr lang="en-US" altLang="en-US" sz="2400" b="1" dirty="0"/>
              <a:t>data object</a:t>
            </a:r>
            <a:r>
              <a:rPr lang="en-US" altLang="en-US" sz="2400" dirty="0"/>
              <a:t> represents an </a:t>
            </a:r>
            <a:r>
              <a:rPr lang="en-US" altLang="en-US" sz="2400" dirty="0" smtClean="0"/>
              <a:t>entity</a:t>
            </a:r>
            <a:endParaRPr lang="en-US" altLang="en-US" sz="2400" dirty="0"/>
          </a:p>
          <a:p>
            <a:pPr eaLnBrk="1" hangingPunct="1">
              <a:lnSpc>
                <a:spcPct val="120000"/>
              </a:lnSpc>
            </a:pPr>
            <a:r>
              <a:rPr lang="en-US" altLang="en-US" sz="2400" dirty="0"/>
              <a:t>Examples: </a:t>
            </a:r>
          </a:p>
          <a:p>
            <a:pPr lvl="1" eaLnBrk="1" hangingPunct="1">
              <a:lnSpc>
                <a:spcPct val="120000"/>
              </a:lnSpc>
            </a:pPr>
            <a:r>
              <a:rPr lang="en-US" altLang="en-US" sz="2400" dirty="0"/>
              <a:t>sales database:  customers, store items, sales</a:t>
            </a:r>
          </a:p>
          <a:p>
            <a:pPr lvl="1" eaLnBrk="1" hangingPunct="1">
              <a:lnSpc>
                <a:spcPct val="120000"/>
              </a:lnSpc>
            </a:pPr>
            <a:r>
              <a:rPr lang="en-US" altLang="en-US" sz="2400" dirty="0"/>
              <a:t>medical database: patients, treatments</a:t>
            </a:r>
          </a:p>
          <a:p>
            <a:pPr lvl="1" eaLnBrk="1" hangingPunct="1">
              <a:lnSpc>
                <a:spcPct val="120000"/>
              </a:lnSpc>
            </a:pPr>
            <a:r>
              <a:rPr lang="en-US" altLang="en-US" sz="2400" dirty="0"/>
              <a:t>university database: students, professors, courses</a:t>
            </a:r>
          </a:p>
          <a:p>
            <a:pPr eaLnBrk="1" hangingPunct="1">
              <a:lnSpc>
                <a:spcPct val="120000"/>
              </a:lnSpc>
            </a:pPr>
            <a:r>
              <a:rPr lang="en-US" altLang="en-US" sz="2400" dirty="0"/>
              <a:t>Also called </a:t>
            </a:r>
            <a:r>
              <a:rPr lang="en-US" altLang="en-US" sz="2400" i="1" dirty="0"/>
              <a:t>samples , examples, instances, data points, objects, </a:t>
            </a:r>
            <a:r>
              <a:rPr lang="en-US" altLang="en-US" sz="2400" i="1" dirty="0" smtClean="0"/>
              <a:t>tuples</a:t>
            </a:r>
            <a:endParaRPr lang="en-US" altLang="en-US" sz="2400" dirty="0"/>
          </a:p>
          <a:p>
            <a:pPr eaLnBrk="1" hangingPunct="1">
              <a:lnSpc>
                <a:spcPct val="120000"/>
              </a:lnSpc>
            </a:pPr>
            <a:r>
              <a:rPr lang="en-US" altLang="en-US" sz="2400" dirty="0"/>
              <a:t>Data objects are described by </a:t>
            </a:r>
            <a:r>
              <a:rPr lang="en-US" altLang="en-US" sz="2400" b="1" dirty="0" smtClean="0"/>
              <a:t>attributes</a:t>
            </a:r>
            <a:endParaRPr lang="en-US" altLang="en-US" sz="2400" dirty="0"/>
          </a:p>
          <a:p>
            <a:pPr>
              <a:lnSpc>
                <a:spcPct val="120000"/>
              </a:lnSpc>
            </a:pPr>
            <a:r>
              <a:rPr lang="en-US" altLang="en-US" sz="2400" dirty="0"/>
              <a:t>Database rows </a:t>
            </a:r>
            <a:r>
              <a:rPr lang="en-US" altLang="en-US" sz="2400" dirty="0" smtClean="0">
                <a:latin typeface="Calibri" panose="020F0502020204030204" pitchFamily="34" charset="0"/>
              </a:rPr>
              <a:t>→</a:t>
            </a:r>
            <a:r>
              <a:rPr lang="en-US" altLang="en-US" sz="2400" dirty="0" smtClean="0"/>
              <a:t> </a:t>
            </a:r>
            <a:r>
              <a:rPr lang="en-US" altLang="en-US" sz="2400" dirty="0"/>
              <a:t>data objects; columns </a:t>
            </a:r>
            <a:r>
              <a:rPr lang="en-US" altLang="en-US" sz="2400" dirty="0">
                <a:latin typeface="Calibri" panose="020F0502020204030204" pitchFamily="34" charset="0"/>
              </a:rPr>
              <a:t>→ </a:t>
            </a:r>
            <a:r>
              <a:rPr lang="en-US" altLang="en-US" sz="2400" dirty="0" smtClean="0"/>
              <a:t>attributes</a:t>
            </a:r>
            <a:endParaRPr lang="en-US" altLang="en-US" sz="2400" dirty="0"/>
          </a:p>
        </p:txBody>
      </p:sp>
    </p:spTree>
    <p:extLst>
      <p:ext uri="{BB962C8B-B14F-4D97-AF65-F5344CB8AC3E}">
        <p14:creationId xmlns:p14="http://schemas.microsoft.com/office/powerpoint/2010/main" val="1346478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Berlin Sans FB Demi"/>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21244</TotalTime>
  <Words>5572</Words>
  <Application>Microsoft Office PowerPoint</Application>
  <PresentationFormat>Widescreen</PresentationFormat>
  <Paragraphs>772</Paragraphs>
  <Slides>79</Slides>
  <Notes>79</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7</vt:i4>
      </vt:variant>
      <vt:variant>
        <vt:lpstr>Slide Titles</vt:lpstr>
      </vt:variant>
      <vt:variant>
        <vt:i4>79</vt:i4>
      </vt:variant>
    </vt:vector>
  </HeadingPairs>
  <TitlesOfParts>
    <vt:vector size="98" baseType="lpstr">
      <vt:lpstr>SimSun</vt:lpstr>
      <vt:lpstr>Abadi MT Condensed Extra Bold</vt:lpstr>
      <vt:lpstr>Arial</vt:lpstr>
      <vt:lpstr>Arial Narrow</vt:lpstr>
      <vt:lpstr>Berlin Sans FB Demi</vt:lpstr>
      <vt:lpstr>Calibri</vt:lpstr>
      <vt:lpstr>Symbol</vt:lpstr>
      <vt:lpstr>Tahoma</vt:lpstr>
      <vt:lpstr>Times New Roman</vt:lpstr>
      <vt:lpstr>Wingdings</vt:lpstr>
      <vt:lpstr>Retrospect</vt:lpstr>
      <vt:lpstr>Blends</vt:lpstr>
      <vt:lpstr>Visio</vt:lpstr>
      <vt:lpstr>Document</vt:lpstr>
      <vt:lpstr>Microsoft Equation 3.0</vt:lpstr>
      <vt:lpstr>Equation</vt:lpstr>
      <vt:lpstr>Chart</vt:lpstr>
      <vt:lpstr>SmartDraw</vt:lpstr>
      <vt:lpstr>Worksheet</vt:lpstr>
      <vt:lpstr>CS 412 Intro. to Data Mining</vt:lpstr>
      <vt:lpstr>PowerPoint Presentation</vt:lpstr>
      <vt:lpstr>Chapter 2.  Getting to Know Your Data</vt:lpstr>
      <vt:lpstr>Types of Data Sets: (1) Record Data</vt:lpstr>
      <vt:lpstr>Types of Data Sets: (2) Graphs and Networks</vt:lpstr>
      <vt:lpstr>Types of Data Sets: (3) Ordered Data</vt:lpstr>
      <vt:lpstr>Types of Data Sets: (4) Spatial, image and multimedia Data</vt:lpstr>
      <vt:lpstr>Important Characteristics of Structured Data</vt:lpstr>
      <vt:lpstr>Data Objects</vt:lpstr>
      <vt:lpstr>Attributes</vt:lpstr>
      <vt:lpstr>Attribute Types </vt:lpstr>
      <vt:lpstr>Numeric Attribute Types </vt:lpstr>
      <vt:lpstr>Discrete vs. Continuous Attributes </vt:lpstr>
      <vt:lpstr>Chapter 2.  Getting to Know Your Data</vt:lpstr>
      <vt:lpstr>Basic Statistical Descriptions of Data</vt:lpstr>
      <vt:lpstr>Measuring the Central Tendency:  (1) Mean</vt:lpstr>
      <vt:lpstr>Measuring the Central Tendency: (2) Median</vt:lpstr>
      <vt:lpstr>Measuring the Central Tendency: (3) Mode</vt:lpstr>
      <vt:lpstr> Symmetric vs. Skewed Data</vt:lpstr>
      <vt:lpstr>Properties of Normal Distribution Curve</vt:lpstr>
      <vt:lpstr>Measures Data Distribution: Variance and Standard Deviation</vt:lpstr>
      <vt:lpstr>Graphic Displays of Basic Statistical Descriptions</vt:lpstr>
      <vt:lpstr>Measuring the Dispersion of Data: Quartiles &amp; Boxplots   </vt:lpstr>
      <vt:lpstr>Visualization of Data Dispersion: 3-D Boxplots</vt:lpstr>
      <vt:lpstr>Histogram Analysis</vt:lpstr>
      <vt:lpstr>Histograms Often Tell More than Boxplots</vt:lpstr>
      <vt:lpstr>Quantile Plot</vt:lpstr>
      <vt:lpstr>Quantile-Quantile (Q-Q) Plot</vt:lpstr>
      <vt:lpstr>Scatter plot</vt:lpstr>
      <vt:lpstr>Positively and Negatively Correlated Data</vt:lpstr>
      <vt:lpstr> Uncorrelated Data</vt:lpstr>
      <vt:lpstr>Chapter 2.  Getting to Know Your Data</vt:lpstr>
      <vt:lpstr>Data Visualization</vt:lpstr>
      <vt:lpstr>Pixel-Oriented Visualization Techniques</vt:lpstr>
      <vt:lpstr>Laying Out Pixels in Circle Segments</vt:lpstr>
      <vt:lpstr>Geometric Projection Visualization Techniques</vt:lpstr>
      <vt:lpstr>Direct Data Visualization</vt:lpstr>
      <vt:lpstr>Scatterplot Matrices</vt:lpstr>
      <vt:lpstr>Landscapes</vt:lpstr>
      <vt:lpstr>Parallel Coordinates</vt:lpstr>
      <vt:lpstr>Parallel Coordinates of a Data Set</vt:lpstr>
      <vt:lpstr>Announcements: Homework #1 and 4th Credit Project</vt:lpstr>
      <vt:lpstr>Project #1: Triple Scoring: Relevance Scores for Triples</vt:lpstr>
      <vt:lpstr>Project #2: Vandalism Detection for Wikipages</vt:lpstr>
      <vt:lpstr>Icon-Based Visualization Techniques</vt:lpstr>
      <vt:lpstr>Chernoff Faces</vt:lpstr>
      <vt:lpstr>Stick Figure</vt:lpstr>
      <vt:lpstr>Hierarchical Visualization Techniques</vt:lpstr>
      <vt:lpstr>Dimensional Stacking</vt:lpstr>
      <vt:lpstr>Dimensional Stacking</vt:lpstr>
      <vt:lpstr>Worlds-within-Worlds</vt:lpstr>
      <vt:lpstr>Tree-Map</vt:lpstr>
      <vt:lpstr>InfoCube</vt:lpstr>
      <vt:lpstr>Three-D Cone Trees</vt:lpstr>
      <vt:lpstr>Visualizing Complex Data and Relations: Tag Cloud</vt:lpstr>
      <vt:lpstr>Visualizing Complex Data and Relations: Social Networks</vt:lpstr>
      <vt:lpstr>Chapter 2.  Getting to Know Your Data</vt:lpstr>
      <vt:lpstr>Similarity, Dissimilarity, and Proximity</vt:lpstr>
      <vt:lpstr>Data Matrix and Dissimilarity Matrix</vt:lpstr>
      <vt:lpstr>Standardizing Numeric Data</vt:lpstr>
      <vt:lpstr>Example: Data Matrix and Dissimilarity Matrix</vt:lpstr>
      <vt:lpstr>Distance on Numeric Data: Minkowski Distance</vt:lpstr>
      <vt:lpstr>Special Cases of Minkowski Distance</vt:lpstr>
      <vt:lpstr>Example: Minkowski Distance at Special Cases</vt:lpstr>
      <vt:lpstr>Proximity Measure for Binary Attributes</vt:lpstr>
      <vt:lpstr>Example: Dissimilarity between Asymmetric Binary Variables</vt:lpstr>
      <vt:lpstr>Proximity Measure for Categorical Attributes</vt:lpstr>
      <vt:lpstr>Ordinal Variables</vt:lpstr>
      <vt:lpstr>Attributes of Mixed Type</vt:lpstr>
      <vt:lpstr>Cosine Similarity of Two Vectors</vt:lpstr>
      <vt:lpstr>Example: Calculating Cosine Similarity</vt:lpstr>
      <vt:lpstr>Announcements: Meetine of the 4th Credit Project</vt:lpstr>
      <vt:lpstr> KL Divergence: Comparing Two Probability Distributions </vt:lpstr>
      <vt:lpstr> More on KL Divergence</vt:lpstr>
      <vt:lpstr>Subtlety at Computing the KL Divergence</vt:lpstr>
      <vt:lpstr>Chapter 2.  Getting to Know Your Data</vt:lpstr>
      <vt:lpstr>Summary</vt:lpstr>
      <vt:lpstr>References</vt:lpstr>
      <vt:lpstr>PowerPoint Presentation</vt:lpstr>
    </vt:vector>
  </TitlesOfParts>
  <Company>UIUC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Latent Entity Structures</dc:title>
  <dc:creator>Jiawei Han</dc:creator>
  <cp:lastModifiedBy>Admin</cp:lastModifiedBy>
  <cp:revision>967</cp:revision>
  <cp:lastPrinted>2016-09-01T15:34:33Z</cp:lastPrinted>
  <dcterms:created xsi:type="dcterms:W3CDTF">2014-06-02T15:06:14Z</dcterms:created>
  <dcterms:modified xsi:type="dcterms:W3CDTF">2016-09-04T16:17:31Z</dcterms:modified>
</cp:coreProperties>
</file>